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9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Override PartName="/ppt/slides/slide9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89.xml" ContentType="application/vnd.openxmlformats-officedocument.presentationml.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slides/slide87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Default Extension="wmf" ContentType="image/x-wmf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4"/>
  </p:notesMasterIdLst>
  <p:sldIdLst>
    <p:sldId id="256" r:id="rId2"/>
    <p:sldId id="304" r:id="rId3"/>
    <p:sldId id="262" r:id="rId4"/>
    <p:sldId id="317" r:id="rId5"/>
    <p:sldId id="378" r:id="rId6"/>
    <p:sldId id="382" r:id="rId7"/>
    <p:sldId id="324" r:id="rId8"/>
    <p:sldId id="315" r:id="rId9"/>
    <p:sldId id="325" r:id="rId10"/>
    <p:sldId id="316" r:id="rId11"/>
    <p:sldId id="379" r:id="rId12"/>
    <p:sldId id="380" r:id="rId13"/>
    <p:sldId id="306" r:id="rId14"/>
    <p:sldId id="358" r:id="rId15"/>
    <p:sldId id="357" r:id="rId16"/>
    <p:sldId id="326" r:id="rId17"/>
    <p:sldId id="270" r:id="rId18"/>
    <p:sldId id="263" r:id="rId19"/>
    <p:sldId id="307" r:id="rId20"/>
    <p:sldId id="264" r:id="rId21"/>
    <p:sldId id="359" r:id="rId22"/>
    <p:sldId id="360" r:id="rId23"/>
    <p:sldId id="330" r:id="rId24"/>
    <p:sldId id="341" r:id="rId25"/>
    <p:sldId id="332" r:id="rId26"/>
    <p:sldId id="373" r:id="rId27"/>
    <p:sldId id="334" r:id="rId28"/>
    <p:sldId id="265" r:id="rId29"/>
    <p:sldId id="266" r:id="rId30"/>
    <p:sldId id="267" r:id="rId31"/>
    <p:sldId id="268" r:id="rId32"/>
    <p:sldId id="269" r:id="rId33"/>
    <p:sldId id="271" r:id="rId34"/>
    <p:sldId id="272" r:id="rId35"/>
    <p:sldId id="273" r:id="rId36"/>
    <p:sldId id="274" r:id="rId37"/>
    <p:sldId id="381" r:id="rId38"/>
    <p:sldId id="352" r:id="rId39"/>
    <p:sldId id="353" r:id="rId40"/>
    <p:sldId id="354" r:id="rId41"/>
    <p:sldId id="374" r:id="rId42"/>
    <p:sldId id="275" r:id="rId43"/>
    <p:sldId id="276" r:id="rId44"/>
    <p:sldId id="371" r:id="rId45"/>
    <p:sldId id="277" r:id="rId46"/>
    <p:sldId id="327" r:id="rId47"/>
    <p:sldId id="278" r:id="rId48"/>
    <p:sldId id="279" r:id="rId49"/>
    <p:sldId id="280" r:id="rId50"/>
    <p:sldId id="342" r:id="rId51"/>
    <p:sldId id="361" r:id="rId52"/>
    <p:sldId id="287" r:id="rId53"/>
    <p:sldId id="375" r:id="rId54"/>
    <p:sldId id="288" r:id="rId55"/>
    <p:sldId id="289" r:id="rId56"/>
    <p:sldId id="376" r:id="rId57"/>
    <p:sldId id="290" r:id="rId58"/>
    <p:sldId id="351" r:id="rId59"/>
    <p:sldId id="291" r:id="rId60"/>
    <p:sldId id="344" r:id="rId61"/>
    <p:sldId id="292" r:id="rId62"/>
    <p:sldId id="309" r:id="rId63"/>
    <p:sldId id="295" r:id="rId64"/>
    <p:sldId id="310" r:id="rId65"/>
    <p:sldId id="345" r:id="rId66"/>
    <p:sldId id="362" r:id="rId67"/>
    <p:sldId id="346" r:id="rId68"/>
    <p:sldId id="350" r:id="rId69"/>
    <p:sldId id="347" r:id="rId70"/>
    <p:sldId id="294" r:id="rId71"/>
    <p:sldId id="311" r:id="rId72"/>
    <p:sldId id="313" r:id="rId73"/>
    <p:sldId id="297" r:id="rId74"/>
    <p:sldId id="298" r:id="rId75"/>
    <p:sldId id="303" r:id="rId76"/>
    <p:sldId id="363" r:id="rId77"/>
    <p:sldId id="364" r:id="rId78"/>
    <p:sldId id="365" r:id="rId79"/>
    <p:sldId id="366" r:id="rId80"/>
    <p:sldId id="367" r:id="rId81"/>
    <p:sldId id="368" r:id="rId82"/>
    <p:sldId id="369" r:id="rId83"/>
    <p:sldId id="318" r:id="rId84"/>
    <p:sldId id="319" r:id="rId85"/>
    <p:sldId id="321" r:id="rId86"/>
    <p:sldId id="322" r:id="rId87"/>
    <p:sldId id="323" r:id="rId88"/>
    <p:sldId id="370" r:id="rId89"/>
    <p:sldId id="320" r:id="rId90"/>
    <p:sldId id="348" r:id="rId91"/>
    <p:sldId id="349" r:id="rId92"/>
    <p:sldId id="383" r:id="rId93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36" autoAdjust="0"/>
    <p:restoredTop sz="94591" autoAdjust="0"/>
  </p:normalViewPr>
  <p:slideViewPr>
    <p:cSldViewPr>
      <p:cViewPr>
        <p:scale>
          <a:sx n="75" d="100"/>
          <a:sy n="75" d="100"/>
        </p:scale>
        <p:origin x="-396" y="-52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0" d="100"/>
          <a:sy n="60" d="100"/>
        </p:scale>
        <p:origin x="-2190" y="-7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97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image" Target="../media/image1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58.wmf"/><Relationship Id="rId2" Type="http://schemas.openxmlformats.org/officeDocument/2006/relationships/image" Target="../media/image57.wmf"/><Relationship Id="rId1" Type="http://schemas.openxmlformats.org/officeDocument/2006/relationships/image" Target="../media/image56.wmf"/><Relationship Id="rId5" Type="http://schemas.openxmlformats.org/officeDocument/2006/relationships/image" Target="../media/image60.wmf"/><Relationship Id="rId4" Type="http://schemas.openxmlformats.org/officeDocument/2006/relationships/image" Target="../media/image59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84.wmf"/><Relationship Id="rId2" Type="http://schemas.openxmlformats.org/officeDocument/2006/relationships/image" Target="../media/image83.wmf"/><Relationship Id="rId1" Type="http://schemas.openxmlformats.org/officeDocument/2006/relationships/image" Target="../media/image82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7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92.wmf"/><Relationship Id="rId2" Type="http://schemas.openxmlformats.org/officeDocument/2006/relationships/image" Target="../media/image91.wmf"/><Relationship Id="rId1" Type="http://schemas.openxmlformats.org/officeDocument/2006/relationships/image" Target="../media/image90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95.wmf"/><Relationship Id="rId2" Type="http://schemas.openxmlformats.org/officeDocument/2006/relationships/image" Target="../media/image94.wmf"/><Relationship Id="rId1" Type="http://schemas.openxmlformats.org/officeDocument/2006/relationships/image" Target="../media/image93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98.wmf"/><Relationship Id="rId2" Type="http://schemas.openxmlformats.org/officeDocument/2006/relationships/image" Target="../media/image97.wmf"/><Relationship Id="rId1" Type="http://schemas.openxmlformats.org/officeDocument/2006/relationships/image" Target="../media/image96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3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5.wmf"/></Relationships>
</file>

<file path=ppt/drawings/_rels/vmlDrawing19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wmf"/><Relationship Id="rId2" Type="http://schemas.openxmlformats.org/officeDocument/2006/relationships/image" Target="../media/image113.wmf"/><Relationship Id="rId1" Type="http://schemas.openxmlformats.org/officeDocument/2006/relationships/image" Target="../media/image112.wmf"/><Relationship Id="rId5" Type="http://schemas.openxmlformats.org/officeDocument/2006/relationships/image" Target="../media/image116.wmf"/><Relationship Id="rId4" Type="http://schemas.openxmlformats.org/officeDocument/2006/relationships/image" Target="../media/image115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image" Target="../media/image4.wmf"/><Relationship Id="rId5" Type="http://schemas.openxmlformats.org/officeDocument/2006/relationships/image" Target="../media/image8.wmf"/><Relationship Id="rId4" Type="http://schemas.openxmlformats.org/officeDocument/2006/relationships/image" Target="../media/image7.w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7.wmf"/></Relationships>
</file>

<file path=ppt/drawings/_rels/vmlDrawing2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5.wmf"/><Relationship Id="rId2" Type="http://schemas.openxmlformats.org/officeDocument/2006/relationships/image" Target="../media/image124.wmf"/><Relationship Id="rId1" Type="http://schemas.openxmlformats.org/officeDocument/2006/relationships/image" Target="../media/image123.w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8.wmf"/></Relationships>
</file>

<file path=ppt/drawings/_rels/vmlDrawing2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2.wmf"/><Relationship Id="rId2" Type="http://schemas.openxmlformats.org/officeDocument/2006/relationships/image" Target="../media/image131.wmf"/><Relationship Id="rId1" Type="http://schemas.openxmlformats.org/officeDocument/2006/relationships/image" Target="../media/image130.wmf"/></Relationships>
</file>

<file path=ppt/drawings/_rels/vmlDrawing2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4.wmf"/><Relationship Id="rId1" Type="http://schemas.openxmlformats.org/officeDocument/2006/relationships/image" Target="../media/image133.wmf"/></Relationships>
</file>

<file path=ppt/drawings/_rels/vmlDrawing2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9.wmf"/><Relationship Id="rId2" Type="http://schemas.openxmlformats.org/officeDocument/2006/relationships/image" Target="../media/image138.wmf"/><Relationship Id="rId1" Type="http://schemas.openxmlformats.org/officeDocument/2006/relationships/image" Target="../media/image137.wmf"/><Relationship Id="rId6" Type="http://schemas.openxmlformats.org/officeDocument/2006/relationships/image" Target="../media/image142.wmf"/><Relationship Id="rId5" Type="http://schemas.openxmlformats.org/officeDocument/2006/relationships/image" Target="../media/image141.wmf"/><Relationship Id="rId4" Type="http://schemas.openxmlformats.org/officeDocument/2006/relationships/image" Target="../media/image140.w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3.wmf"/></Relationships>
</file>

<file path=ppt/drawings/_rels/vmlDrawing2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5.wmf"/><Relationship Id="rId1" Type="http://schemas.openxmlformats.org/officeDocument/2006/relationships/image" Target="../media/image144.wmf"/></Relationships>
</file>

<file path=ppt/drawings/_rels/vmlDrawing2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wmf"/><Relationship Id="rId2" Type="http://schemas.openxmlformats.org/officeDocument/2006/relationships/image" Target="../media/image149.wmf"/><Relationship Id="rId1" Type="http://schemas.openxmlformats.org/officeDocument/2006/relationships/image" Target="../media/image148.wmf"/></Relationships>
</file>

<file path=ppt/drawings/_rels/vmlDrawing29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8.wmf"/><Relationship Id="rId2" Type="http://schemas.openxmlformats.org/officeDocument/2006/relationships/image" Target="../media/image157.wmf"/><Relationship Id="rId1" Type="http://schemas.openxmlformats.org/officeDocument/2006/relationships/image" Target="../media/image156.wmf"/><Relationship Id="rId5" Type="http://schemas.openxmlformats.org/officeDocument/2006/relationships/image" Target="../media/image160.wmf"/><Relationship Id="rId4" Type="http://schemas.openxmlformats.org/officeDocument/2006/relationships/image" Target="../media/image159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image" Target="../media/image22.w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1.w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2.wmf"/></Relationships>
</file>

<file path=ppt/drawings/_rels/vmlDrawing3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6.wmf"/><Relationship Id="rId2" Type="http://schemas.openxmlformats.org/officeDocument/2006/relationships/image" Target="../media/image165.wmf"/><Relationship Id="rId1" Type="http://schemas.openxmlformats.org/officeDocument/2006/relationships/image" Target="../media/image164.wmf"/></Relationships>
</file>

<file path=ppt/drawings/_rels/vmlDrawing3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9.wmf"/><Relationship Id="rId2" Type="http://schemas.openxmlformats.org/officeDocument/2006/relationships/image" Target="../media/image168.wmf"/><Relationship Id="rId1" Type="http://schemas.openxmlformats.org/officeDocument/2006/relationships/image" Target="../media/image167.wmf"/><Relationship Id="rId6" Type="http://schemas.openxmlformats.org/officeDocument/2006/relationships/image" Target="../media/image172.wmf"/><Relationship Id="rId5" Type="http://schemas.openxmlformats.org/officeDocument/2006/relationships/image" Target="../media/image171.wmf"/><Relationship Id="rId4" Type="http://schemas.openxmlformats.org/officeDocument/2006/relationships/image" Target="../media/image170.wmf"/></Relationships>
</file>

<file path=ppt/drawings/_rels/vmlDrawing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3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image" Target="../media/image25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image" Target="../media/image28.wmf"/><Relationship Id="rId1" Type="http://schemas.openxmlformats.org/officeDocument/2006/relationships/image" Target="../media/image27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7" Type="http://schemas.openxmlformats.org/officeDocument/2006/relationships/image" Target="../media/image36.wmf"/><Relationship Id="rId2" Type="http://schemas.openxmlformats.org/officeDocument/2006/relationships/image" Target="../media/image32.wmf"/><Relationship Id="rId1" Type="http://schemas.openxmlformats.org/officeDocument/2006/relationships/image" Target="../media/image31.wmf"/><Relationship Id="rId6" Type="http://schemas.openxmlformats.org/officeDocument/2006/relationships/image" Target="../media/image35.wmf"/><Relationship Id="rId5" Type="http://schemas.openxmlformats.org/officeDocument/2006/relationships/image" Target="../media/image22.wmf"/><Relationship Id="rId4" Type="http://schemas.openxmlformats.org/officeDocument/2006/relationships/image" Target="../media/image34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38.wmf"/><Relationship Id="rId1" Type="http://schemas.openxmlformats.org/officeDocument/2006/relationships/image" Target="../media/image37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42.wmf"/><Relationship Id="rId2" Type="http://schemas.openxmlformats.org/officeDocument/2006/relationships/image" Target="../media/image41.wmf"/><Relationship Id="rId1" Type="http://schemas.openxmlformats.org/officeDocument/2006/relationships/image" Target="../media/image37.wmf"/><Relationship Id="rId4" Type="http://schemas.openxmlformats.org/officeDocument/2006/relationships/image" Target="../media/image43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53.wmf"/><Relationship Id="rId1" Type="http://schemas.openxmlformats.org/officeDocument/2006/relationships/image" Target="../media/image5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6420AF-89FC-42F7-A375-6B0D7EC053BB}" type="datetimeFigureOut">
              <a:rPr lang="de-DE" smtClean="0"/>
              <a:pPr/>
              <a:t>06.06.2013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58A1E0-CFA7-41B5-A17B-33FF1F1B793A}" type="slidenum">
              <a:rPr lang="de-DE" smtClean="0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89527-068D-4818-8B07-D97B42AA4104}" type="datetimeFigureOut">
              <a:rPr lang="de-DE" smtClean="0"/>
              <a:pPr/>
              <a:t>06.06.2013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0682B-42BA-43E5-A96C-39871FF743B4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89527-068D-4818-8B07-D97B42AA4104}" type="datetimeFigureOut">
              <a:rPr lang="de-DE" smtClean="0"/>
              <a:pPr/>
              <a:t>06.06.2013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0682B-42BA-43E5-A96C-39871FF743B4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89527-068D-4818-8B07-D97B42AA4104}" type="datetimeFigureOut">
              <a:rPr lang="de-DE" smtClean="0"/>
              <a:pPr/>
              <a:t>06.06.2013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0682B-42BA-43E5-A96C-39871FF743B4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89527-068D-4818-8B07-D97B42AA4104}" type="datetimeFigureOut">
              <a:rPr lang="de-DE" smtClean="0"/>
              <a:pPr/>
              <a:t>06.06.2013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0682B-42BA-43E5-A96C-39871FF743B4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89527-068D-4818-8B07-D97B42AA4104}" type="datetimeFigureOut">
              <a:rPr lang="de-DE" smtClean="0"/>
              <a:pPr/>
              <a:t>06.06.2013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0682B-42BA-43E5-A96C-39871FF743B4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89527-068D-4818-8B07-D97B42AA4104}" type="datetimeFigureOut">
              <a:rPr lang="de-DE" smtClean="0"/>
              <a:pPr/>
              <a:t>06.06.2013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0682B-42BA-43E5-A96C-39871FF743B4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89527-068D-4818-8B07-D97B42AA4104}" type="datetimeFigureOut">
              <a:rPr lang="de-DE" smtClean="0"/>
              <a:pPr/>
              <a:t>06.06.2013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0682B-42BA-43E5-A96C-39871FF743B4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89527-068D-4818-8B07-D97B42AA4104}" type="datetimeFigureOut">
              <a:rPr lang="de-DE" smtClean="0"/>
              <a:pPr/>
              <a:t>06.06.2013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0682B-42BA-43E5-A96C-39871FF743B4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89527-068D-4818-8B07-D97B42AA4104}" type="datetimeFigureOut">
              <a:rPr lang="de-DE" smtClean="0"/>
              <a:pPr/>
              <a:t>06.06.2013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0682B-42BA-43E5-A96C-39871FF743B4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89527-068D-4818-8B07-D97B42AA4104}" type="datetimeFigureOut">
              <a:rPr lang="de-DE" smtClean="0"/>
              <a:pPr/>
              <a:t>06.06.2013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0682B-42BA-43E5-A96C-39871FF743B4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89527-068D-4818-8B07-D97B42AA4104}" type="datetimeFigureOut">
              <a:rPr lang="de-DE" smtClean="0"/>
              <a:pPr/>
              <a:t>06.06.2013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0682B-42BA-43E5-A96C-39871FF743B4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589527-068D-4818-8B07-D97B42AA4104}" type="datetimeFigureOut">
              <a:rPr lang="de-DE" smtClean="0"/>
              <a:pPr/>
              <a:t>06.06.2013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50682B-42BA-43E5-A96C-39871FF743B4}" type="slidenum">
              <a:rPr lang="de-DE" smtClean="0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2.bin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oleObject" Target="../embeddings/oleObject9.bin"/><Relationship Id="rId4" Type="http://schemas.openxmlformats.org/officeDocument/2006/relationships/oleObject" Target="../embeddings/oleObject8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oleObject11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4.bin"/><Relationship Id="rId5" Type="http://schemas.openxmlformats.org/officeDocument/2006/relationships/oleObject" Target="../embeddings/oleObject13.bin"/><Relationship Id="rId4" Type="http://schemas.openxmlformats.org/officeDocument/2006/relationships/oleObject" Target="../embeddings/oleObject12.bin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0.bin"/><Relationship Id="rId3" Type="http://schemas.openxmlformats.org/officeDocument/2006/relationships/oleObject" Target="../embeddings/oleObject15.bin"/><Relationship Id="rId7" Type="http://schemas.openxmlformats.org/officeDocument/2006/relationships/oleObject" Target="../embeddings/oleObject1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8.bin"/><Relationship Id="rId5" Type="http://schemas.openxmlformats.org/officeDocument/2006/relationships/oleObject" Target="../embeddings/oleObject17.bin"/><Relationship Id="rId4" Type="http://schemas.openxmlformats.org/officeDocument/2006/relationships/oleObject" Target="../embeddings/oleObject16.bin"/><Relationship Id="rId9" Type="http://schemas.openxmlformats.org/officeDocument/2006/relationships/oleObject" Target="../embeddings/oleObject21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oleObject" Target="../embeddings/oleObject23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27.bin"/><Relationship Id="rId5" Type="http://schemas.openxmlformats.org/officeDocument/2006/relationships/oleObject" Target="../embeddings/oleObject26.bin"/><Relationship Id="rId4" Type="http://schemas.openxmlformats.org/officeDocument/2006/relationships/oleObject" Target="../embeddings/oleObject25.bin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wmf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29.bin"/><Relationship Id="rId5" Type="http://schemas.openxmlformats.org/officeDocument/2006/relationships/oleObject" Target="../embeddings/oleObject28.bin"/><Relationship Id="rId4" Type="http://schemas.openxmlformats.org/officeDocument/2006/relationships/image" Target="../media/image55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4.bin"/><Relationship Id="rId3" Type="http://schemas.openxmlformats.org/officeDocument/2006/relationships/oleObject" Target="../embeddings/oleObject30.bin"/><Relationship Id="rId7" Type="http://schemas.openxmlformats.org/officeDocument/2006/relationships/oleObject" Target="../embeddings/oleObject3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32.bin"/><Relationship Id="rId5" Type="http://schemas.openxmlformats.org/officeDocument/2006/relationships/oleObject" Target="../embeddings/oleObject31.bin"/><Relationship Id="rId4" Type="http://schemas.openxmlformats.org/officeDocument/2006/relationships/image" Target="../media/image61.w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1.jpeg"/><Relationship Id="rId4" Type="http://schemas.openxmlformats.org/officeDocument/2006/relationships/image" Target="../media/image70.jpe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wmf"/><Relationship Id="rId2" Type="http://schemas.openxmlformats.org/officeDocument/2006/relationships/image" Target="../media/image78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0.wmf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81.png"/><Relationship Id="rId5" Type="http://schemas.openxmlformats.org/officeDocument/2006/relationships/oleObject" Target="../embeddings/oleObject37.bin"/><Relationship Id="rId4" Type="http://schemas.openxmlformats.org/officeDocument/2006/relationships/oleObject" Target="../embeddings/oleObject36.bin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5" Type="http://schemas.openxmlformats.org/officeDocument/2006/relationships/oleObject" Target="../embeddings/oleObject40.bin"/><Relationship Id="rId4" Type="http://schemas.openxmlformats.org/officeDocument/2006/relationships/oleObject" Target="../embeddings/oleObject39.bin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5" Type="http://schemas.openxmlformats.org/officeDocument/2006/relationships/oleObject" Target="../embeddings/oleObject41.bin"/><Relationship Id="rId4" Type="http://schemas.openxmlformats.org/officeDocument/2006/relationships/image" Target="../media/image89.wmf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5" Type="http://schemas.openxmlformats.org/officeDocument/2006/relationships/oleObject" Target="../embeddings/oleObject44.bin"/><Relationship Id="rId4" Type="http://schemas.openxmlformats.org/officeDocument/2006/relationships/oleObject" Target="../embeddings/oleObject43.bin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5" Type="http://schemas.openxmlformats.org/officeDocument/2006/relationships/oleObject" Target="../embeddings/oleObject47.bin"/><Relationship Id="rId4" Type="http://schemas.openxmlformats.org/officeDocument/2006/relationships/oleObject" Target="../embeddings/oleObject46.bin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50.bin"/><Relationship Id="rId5" Type="http://schemas.openxmlformats.org/officeDocument/2006/relationships/image" Target="../media/image99.wmf"/><Relationship Id="rId4" Type="http://schemas.openxmlformats.org/officeDocument/2006/relationships/oleObject" Target="../embeddings/oleObject49.bin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wmf"/><Relationship Id="rId2" Type="http://schemas.openxmlformats.org/officeDocument/2006/relationships/image" Target="../media/image101.wmf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7.vml"/><Relationship Id="rId5" Type="http://schemas.openxmlformats.org/officeDocument/2006/relationships/oleObject" Target="../embeddings/oleObject52.bin"/><Relationship Id="rId4" Type="http://schemas.openxmlformats.org/officeDocument/2006/relationships/oleObject" Target="../embeddings/oleObject51.bin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wmf"/><Relationship Id="rId7" Type="http://schemas.openxmlformats.org/officeDocument/2006/relationships/oleObject" Target="../embeddings/oleObject5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109.wmf"/><Relationship Id="rId5" Type="http://schemas.openxmlformats.org/officeDocument/2006/relationships/image" Target="../media/image108.wmf"/><Relationship Id="rId4" Type="http://schemas.openxmlformats.org/officeDocument/2006/relationships/image" Target="../media/image107.w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wmf"/><Relationship Id="rId2" Type="http://schemas.openxmlformats.org/officeDocument/2006/relationships/image" Target="../media/image110.wmf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4.bin"/><Relationship Id="rId7" Type="http://schemas.openxmlformats.org/officeDocument/2006/relationships/oleObject" Target="../embeddings/oleObject5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9.vml"/><Relationship Id="rId6" Type="http://schemas.openxmlformats.org/officeDocument/2006/relationships/oleObject" Target="../embeddings/oleObject57.bin"/><Relationship Id="rId5" Type="http://schemas.openxmlformats.org/officeDocument/2006/relationships/oleObject" Target="../embeddings/oleObject56.bin"/><Relationship Id="rId4" Type="http://schemas.openxmlformats.org/officeDocument/2006/relationships/oleObject" Target="../embeddings/oleObject55.bin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0.v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8.pn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image" Target="../media/image11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2.png"/><Relationship Id="rId4" Type="http://schemas.openxmlformats.org/officeDocument/2006/relationships/image" Target="../media/image121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6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1.vml"/><Relationship Id="rId6" Type="http://schemas.openxmlformats.org/officeDocument/2006/relationships/oleObject" Target="../embeddings/oleObject62.bin"/><Relationship Id="rId5" Type="http://schemas.openxmlformats.org/officeDocument/2006/relationships/oleObject" Target="../embeddings/oleObject61.bin"/><Relationship Id="rId4" Type="http://schemas.openxmlformats.org/officeDocument/2006/relationships/oleObject" Target="../embeddings/oleObject60.bin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7.wmf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9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2.vml"/><Relationship Id="rId4" Type="http://schemas.openxmlformats.org/officeDocument/2006/relationships/oleObject" Target="../embeddings/oleObject63.bin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3.vml"/><Relationship Id="rId5" Type="http://schemas.openxmlformats.org/officeDocument/2006/relationships/oleObject" Target="../embeddings/oleObject66.bin"/><Relationship Id="rId4" Type="http://schemas.openxmlformats.org/officeDocument/2006/relationships/oleObject" Target="../embeddings/oleObject65.bin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5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4.vml"/><Relationship Id="rId6" Type="http://schemas.openxmlformats.org/officeDocument/2006/relationships/oleObject" Target="../embeddings/oleObject68.bin"/><Relationship Id="rId5" Type="http://schemas.openxmlformats.org/officeDocument/2006/relationships/oleObject" Target="../embeddings/oleObject67.bin"/><Relationship Id="rId4" Type="http://schemas.openxmlformats.org/officeDocument/2006/relationships/image" Target="../media/image13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4.bin"/><Relationship Id="rId3" Type="http://schemas.openxmlformats.org/officeDocument/2006/relationships/oleObject" Target="../embeddings/oleObject69.bin"/><Relationship Id="rId7" Type="http://schemas.openxmlformats.org/officeDocument/2006/relationships/oleObject" Target="../embeddings/oleObject7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5.vml"/><Relationship Id="rId6" Type="http://schemas.openxmlformats.org/officeDocument/2006/relationships/oleObject" Target="../embeddings/oleObject72.bin"/><Relationship Id="rId5" Type="http://schemas.openxmlformats.org/officeDocument/2006/relationships/oleObject" Target="../embeddings/oleObject71.bin"/><Relationship Id="rId4" Type="http://schemas.openxmlformats.org/officeDocument/2006/relationships/oleObject" Target="../embeddings/oleObject70.bin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6.vml"/></Relationships>
</file>

<file path=ppt/slides/_rels/slide7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youtube.com/watch?v=9NrALgHFwTo" TargetMode="External"/><Relationship Id="rId3" Type="http://schemas.openxmlformats.org/officeDocument/2006/relationships/oleObject" Target="../embeddings/oleObject76.bin"/><Relationship Id="rId7" Type="http://schemas.openxmlformats.org/officeDocument/2006/relationships/hyperlink" Target="http://www.youtube.com/watch?v=3liCbRZPrZA" TargetMode="Externa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7.vml"/><Relationship Id="rId6" Type="http://schemas.openxmlformats.org/officeDocument/2006/relationships/image" Target="../media/image147.png"/><Relationship Id="rId5" Type="http://schemas.openxmlformats.org/officeDocument/2006/relationships/image" Target="../media/image146.wmf"/><Relationship Id="rId4" Type="http://schemas.openxmlformats.org/officeDocument/2006/relationships/oleObject" Target="../embeddings/oleObject77.bin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8.vml"/><Relationship Id="rId5" Type="http://schemas.openxmlformats.org/officeDocument/2006/relationships/oleObject" Target="../embeddings/oleObject80.bin"/><Relationship Id="rId4" Type="http://schemas.openxmlformats.org/officeDocument/2006/relationships/oleObject" Target="../embeddings/oleObject79.bin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2.wmf"/><Relationship Id="rId2" Type="http://schemas.openxmlformats.org/officeDocument/2006/relationships/image" Target="../media/image151.wmf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4.png"/><Relationship Id="rId2" Type="http://schemas.openxmlformats.org/officeDocument/2006/relationships/image" Target="../media/image153.png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7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6.bin"/><Relationship Id="rId5" Type="http://schemas.openxmlformats.org/officeDocument/2006/relationships/oleObject" Target="../embeddings/oleObject5.bin"/><Relationship Id="rId4" Type="http://schemas.openxmlformats.org/officeDocument/2006/relationships/oleObject" Target="../embeddings/oleObject4.bin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5.png"/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1.bin"/><Relationship Id="rId7" Type="http://schemas.openxmlformats.org/officeDocument/2006/relationships/oleObject" Target="../embeddings/oleObject8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9.vml"/><Relationship Id="rId6" Type="http://schemas.openxmlformats.org/officeDocument/2006/relationships/oleObject" Target="../embeddings/oleObject84.bin"/><Relationship Id="rId5" Type="http://schemas.openxmlformats.org/officeDocument/2006/relationships/oleObject" Target="../embeddings/oleObject83.bin"/><Relationship Id="rId4" Type="http://schemas.openxmlformats.org/officeDocument/2006/relationships/oleObject" Target="../embeddings/oleObject82.bin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0.v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1.vml"/><Relationship Id="rId4" Type="http://schemas.openxmlformats.org/officeDocument/2006/relationships/image" Target="../media/image163.png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3liCbRZPrZA" TargetMode="External"/><Relationship Id="rId2" Type="http://schemas.openxmlformats.org/officeDocument/2006/relationships/hyperlink" Target="http://videolectures.net/icml07_scholkopf_thok/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youtube.com/watch?v=9NrALgHFwTo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2.vml"/><Relationship Id="rId5" Type="http://schemas.openxmlformats.org/officeDocument/2006/relationships/oleObject" Target="../embeddings/oleObject90.bin"/><Relationship Id="rId4" Type="http://schemas.openxmlformats.org/officeDocument/2006/relationships/oleObject" Target="../embeddings/oleObject89.bin"/></Relationships>
</file>

<file path=ppt/slides/_rels/slide9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6.bin"/><Relationship Id="rId3" Type="http://schemas.openxmlformats.org/officeDocument/2006/relationships/oleObject" Target="../embeddings/oleObject91.bin"/><Relationship Id="rId7" Type="http://schemas.openxmlformats.org/officeDocument/2006/relationships/oleObject" Target="../embeddings/oleObject9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3.vml"/><Relationship Id="rId6" Type="http://schemas.openxmlformats.org/officeDocument/2006/relationships/oleObject" Target="../embeddings/oleObject94.bin"/><Relationship Id="rId5" Type="http://schemas.openxmlformats.org/officeDocument/2006/relationships/oleObject" Target="../embeddings/oleObject93.bin"/><Relationship Id="rId4" Type="http://schemas.openxmlformats.org/officeDocument/2006/relationships/oleObject" Target="../embeddings/oleObject92.bin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5.wmf"/><Relationship Id="rId7" Type="http://schemas.openxmlformats.org/officeDocument/2006/relationships/oleObject" Target="../embeddings/oleObject9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4.vml"/><Relationship Id="rId6" Type="http://schemas.openxmlformats.org/officeDocument/2006/relationships/image" Target="../media/image175.wmf"/><Relationship Id="rId5" Type="http://schemas.openxmlformats.org/officeDocument/2006/relationships/image" Target="../media/image174.wmf"/><Relationship Id="rId4" Type="http://schemas.openxmlformats.org/officeDocument/2006/relationships/image" Target="../media/image13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smtClean="0"/>
              <a:t>Klassifikationsverfahren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de-DE" sz="2400" dirty="0" smtClean="0"/>
              <a:t>Psychologisches Institut </a:t>
            </a:r>
          </a:p>
          <a:p>
            <a:r>
              <a:rPr lang="de-DE" sz="2400" dirty="0" smtClean="0"/>
              <a:t>Johann Gutenberg-Universität Mainz</a:t>
            </a:r>
          </a:p>
          <a:p>
            <a:r>
              <a:rPr lang="de-DE" sz="2400" dirty="0" smtClean="0"/>
              <a:t>5. Juni 2013</a:t>
            </a:r>
          </a:p>
          <a:p>
            <a:endParaRPr lang="de-DE" sz="2400" dirty="0" smtClean="0"/>
          </a:p>
          <a:p>
            <a:r>
              <a:rPr lang="de-DE" sz="2400" dirty="0" smtClean="0"/>
              <a:t>Uwe </a:t>
            </a:r>
            <a:r>
              <a:rPr lang="de-DE" sz="2400" dirty="0" err="1" smtClean="0"/>
              <a:t>Mortensen</a:t>
            </a:r>
            <a:endParaRPr lang="de-DE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971600" y="692696"/>
            <a:ext cx="7776864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smtClean="0"/>
              <a:t>ALM versus Klassifikation </a:t>
            </a:r>
          </a:p>
          <a:p>
            <a:endParaRPr lang="de-DE" sz="2000" dirty="0" smtClean="0"/>
          </a:p>
          <a:p>
            <a:r>
              <a:rPr lang="de-DE" dirty="0" smtClean="0"/>
              <a:t>(</a:t>
            </a:r>
            <a:r>
              <a:rPr lang="de-DE" sz="1600" dirty="0" err="1" smtClean="0"/>
              <a:t>O‘Toole</a:t>
            </a:r>
            <a:r>
              <a:rPr lang="de-DE" sz="1600" dirty="0" smtClean="0"/>
              <a:t>, A.J.,  Jiang, F., Abdi, H. et al  (2007</a:t>
            </a:r>
            <a:r>
              <a:rPr lang="de-DE" sz="1400" dirty="0" smtClean="0"/>
              <a:t>) </a:t>
            </a:r>
            <a:r>
              <a:rPr lang="de-DE" sz="1400" dirty="0" err="1" smtClean="0"/>
              <a:t>Theoretical</a:t>
            </a:r>
            <a:r>
              <a:rPr lang="de-DE" sz="1400" dirty="0" smtClean="0"/>
              <a:t>, </a:t>
            </a:r>
            <a:r>
              <a:rPr lang="de-DE" sz="1400" dirty="0" err="1" smtClean="0"/>
              <a:t>statistical</a:t>
            </a:r>
            <a:r>
              <a:rPr lang="de-DE" sz="1400" dirty="0" smtClean="0"/>
              <a:t>, </a:t>
            </a:r>
            <a:r>
              <a:rPr lang="de-DE" sz="1400" dirty="0" err="1" smtClean="0"/>
              <a:t>and</a:t>
            </a:r>
            <a:r>
              <a:rPr lang="de-DE" sz="1400" dirty="0" smtClean="0"/>
              <a:t> </a:t>
            </a:r>
            <a:r>
              <a:rPr lang="de-DE" sz="1400" dirty="0" err="1" smtClean="0"/>
              <a:t>practical</a:t>
            </a:r>
            <a:r>
              <a:rPr lang="de-DE" sz="1400" dirty="0" smtClean="0"/>
              <a:t> </a:t>
            </a:r>
            <a:r>
              <a:rPr lang="de-DE" sz="1400" dirty="0" err="1" smtClean="0"/>
              <a:t>perspectives</a:t>
            </a:r>
            <a:r>
              <a:rPr lang="de-DE" sz="1400" dirty="0" smtClean="0"/>
              <a:t> on </a:t>
            </a:r>
            <a:r>
              <a:rPr lang="de-DE" sz="1400" dirty="0" err="1" smtClean="0"/>
              <a:t>pattern-based</a:t>
            </a:r>
            <a:r>
              <a:rPr lang="de-DE" sz="1400" dirty="0" smtClean="0"/>
              <a:t> </a:t>
            </a:r>
            <a:r>
              <a:rPr lang="de-DE" sz="1400" dirty="0" err="1" smtClean="0"/>
              <a:t>classification</a:t>
            </a:r>
            <a:r>
              <a:rPr lang="de-DE" sz="1400" dirty="0" smtClean="0"/>
              <a:t> </a:t>
            </a:r>
            <a:r>
              <a:rPr lang="de-DE" sz="1400" dirty="0" err="1" smtClean="0"/>
              <a:t>approaches</a:t>
            </a:r>
            <a:r>
              <a:rPr lang="de-DE" sz="1400" dirty="0" smtClean="0"/>
              <a:t> </a:t>
            </a:r>
            <a:r>
              <a:rPr lang="de-DE" sz="1400" dirty="0" err="1" smtClean="0"/>
              <a:t>to</a:t>
            </a:r>
            <a:r>
              <a:rPr lang="de-DE" sz="1400" dirty="0" smtClean="0"/>
              <a:t> </a:t>
            </a:r>
            <a:r>
              <a:rPr lang="de-DE" sz="1400" dirty="0" err="1" smtClean="0"/>
              <a:t>the</a:t>
            </a:r>
            <a:r>
              <a:rPr lang="de-DE" sz="1400" dirty="0" smtClean="0"/>
              <a:t> </a:t>
            </a:r>
            <a:r>
              <a:rPr lang="de-DE" sz="1400" dirty="0" err="1" smtClean="0"/>
              <a:t>analysis</a:t>
            </a:r>
            <a:r>
              <a:rPr lang="de-DE" sz="1400" dirty="0" smtClean="0"/>
              <a:t> </a:t>
            </a:r>
            <a:r>
              <a:rPr lang="de-DE" sz="1400" dirty="0" err="1" smtClean="0"/>
              <a:t>of</a:t>
            </a:r>
            <a:r>
              <a:rPr lang="de-DE" sz="1400" dirty="0" smtClean="0"/>
              <a:t> </a:t>
            </a:r>
            <a:r>
              <a:rPr lang="de-DE" sz="1400" dirty="0" err="1" smtClean="0"/>
              <a:t>functional</a:t>
            </a:r>
            <a:r>
              <a:rPr lang="de-DE" sz="1400" dirty="0" smtClean="0"/>
              <a:t> </a:t>
            </a:r>
            <a:r>
              <a:rPr lang="de-DE" sz="1400" dirty="0" err="1" smtClean="0"/>
              <a:t>neuroimaging</a:t>
            </a:r>
            <a:r>
              <a:rPr lang="de-DE" sz="1400" dirty="0" smtClean="0"/>
              <a:t> </a:t>
            </a:r>
            <a:r>
              <a:rPr lang="de-DE" sz="1400" dirty="0" err="1" smtClean="0"/>
              <a:t>data</a:t>
            </a:r>
            <a:r>
              <a:rPr lang="de-DE" sz="1400" dirty="0" smtClean="0"/>
              <a:t>. </a:t>
            </a:r>
            <a:r>
              <a:rPr lang="de-DE" sz="1400" i="1" dirty="0" smtClean="0"/>
              <a:t>J. </a:t>
            </a:r>
            <a:r>
              <a:rPr lang="de-DE" sz="1400" i="1" dirty="0" err="1" smtClean="0"/>
              <a:t>Cogn</a:t>
            </a:r>
            <a:r>
              <a:rPr lang="de-DE" sz="1400" i="1" dirty="0" smtClean="0"/>
              <a:t>. </a:t>
            </a:r>
            <a:r>
              <a:rPr lang="de-DE" sz="1400" i="1" dirty="0" err="1" smtClean="0"/>
              <a:t>Neurosci</a:t>
            </a:r>
            <a:r>
              <a:rPr lang="de-DE" sz="1400" dirty="0" smtClean="0"/>
              <a:t>., 19, 1735-1752</a:t>
            </a:r>
            <a:endParaRPr lang="de-DE" dirty="0" smtClean="0"/>
          </a:p>
        </p:txBody>
      </p:sp>
      <p:sp>
        <p:nvSpPr>
          <p:cNvPr id="8" name="Textfeld 7"/>
          <p:cNvSpPr txBox="1"/>
          <p:nvPr/>
        </p:nvSpPr>
        <p:spPr>
          <a:xfrm>
            <a:off x="971600" y="2348880"/>
            <a:ext cx="734481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/>
              <a:t>„</a:t>
            </a:r>
            <a:r>
              <a:rPr lang="de-DE" sz="1600" dirty="0" err="1" smtClean="0"/>
              <a:t>Voxel-based</a:t>
            </a:r>
            <a:r>
              <a:rPr lang="de-DE" sz="1600" dirty="0" smtClean="0"/>
              <a:t> </a:t>
            </a:r>
            <a:r>
              <a:rPr lang="de-DE" sz="1600" dirty="0" err="1" smtClean="0"/>
              <a:t>inferential</a:t>
            </a:r>
            <a:r>
              <a:rPr lang="de-DE" sz="1600" dirty="0" smtClean="0"/>
              <a:t> </a:t>
            </a:r>
            <a:r>
              <a:rPr lang="de-DE" sz="1600" dirty="0" err="1" smtClean="0"/>
              <a:t>statistics</a:t>
            </a:r>
            <a:r>
              <a:rPr lang="de-DE" sz="1600" dirty="0" smtClean="0"/>
              <a:t> (</a:t>
            </a:r>
            <a:r>
              <a:rPr lang="de-DE" sz="1600" dirty="0" err="1" smtClean="0"/>
              <a:t>eg</a:t>
            </a:r>
            <a:r>
              <a:rPr lang="de-DE" sz="1600" dirty="0" smtClean="0"/>
              <a:t> ANOVA) </a:t>
            </a:r>
            <a:r>
              <a:rPr lang="de-DE" sz="1600" dirty="0" err="1" smtClean="0"/>
              <a:t>and</a:t>
            </a:r>
            <a:r>
              <a:rPr lang="de-DE" sz="1600" dirty="0" smtClean="0"/>
              <a:t> multivariate </a:t>
            </a:r>
            <a:r>
              <a:rPr lang="de-DE" sz="1600" dirty="0" err="1" smtClean="0"/>
              <a:t>explorative</a:t>
            </a:r>
            <a:r>
              <a:rPr lang="de-DE" sz="1600" dirty="0" smtClean="0"/>
              <a:t> </a:t>
            </a:r>
            <a:r>
              <a:rPr lang="de-DE" sz="1600" dirty="0" err="1" smtClean="0"/>
              <a:t>methods</a:t>
            </a:r>
            <a:r>
              <a:rPr lang="de-DE" sz="1600" dirty="0" smtClean="0"/>
              <a:t> (PCA/ICA) </a:t>
            </a:r>
            <a:r>
              <a:rPr lang="de-DE" sz="1600" dirty="0" err="1" smtClean="0"/>
              <a:t>constitute</a:t>
            </a:r>
            <a:r>
              <a:rPr lang="de-DE" sz="1600" dirty="0" smtClean="0"/>
              <a:t> </a:t>
            </a:r>
            <a:r>
              <a:rPr lang="de-DE" sz="1600" dirty="0" err="1" smtClean="0"/>
              <a:t>the</a:t>
            </a:r>
            <a:r>
              <a:rPr lang="de-DE" sz="1600" dirty="0" smtClean="0"/>
              <a:t> </a:t>
            </a:r>
            <a:r>
              <a:rPr lang="de-DE" sz="1600" dirty="0" err="1" smtClean="0"/>
              <a:t>status</a:t>
            </a:r>
            <a:r>
              <a:rPr lang="de-DE" sz="1600" dirty="0" smtClean="0"/>
              <a:t> quo in </a:t>
            </a:r>
            <a:r>
              <a:rPr lang="de-DE" sz="1600" dirty="0" err="1" smtClean="0"/>
              <a:t>functional</a:t>
            </a:r>
            <a:r>
              <a:rPr lang="de-DE" sz="1600" dirty="0" smtClean="0"/>
              <a:t> </a:t>
            </a:r>
            <a:r>
              <a:rPr lang="de-DE" sz="1600" dirty="0" err="1" smtClean="0"/>
              <a:t>neuroimaging</a:t>
            </a:r>
            <a:r>
              <a:rPr lang="de-DE" sz="1600" dirty="0" smtClean="0"/>
              <a:t> </a:t>
            </a:r>
            <a:r>
              <a:rPr lang="de-DE" sz="1600" dirty="0" err="1" smtClean="0"/>
              <a:t>data</a:t>
            </a:r>
            <a:r>
              <a:rPr lang="de-DE" sz="1600" dirty="0" smtClean="0"/>
              <a:t> </a:t>
            </a:r>
            <a:r>
              <a:rPr lang="de-DE" sz="1600" dirty="0" err="1" smtClean="0"/>
              <a:t>analysis</a:t>
            </a:r>
            <a:r>
              <a:rPr lang="de-DE" sz="1600" dirty="0" smtClean="0"/>
              <a:t>. </a:t>
            </a:r>
            <a:r>
              <a:rPr lang="de-DE" dirty="0" smtClean="0"/>
              <a:t>„</a:t>
            </a:r>
            <a:endParaRPr lang="de-DE" dirty="0"/>
          </a:p>
        </p:txBody>
      </p:sp>
      <p:sp>
        <p:nvSpPr>
          <p:cNvPr id="9" name="Textfeld 8"/>
          <p:cNvSpPr txBox="1"/>
          <p:nvPr/>
        </p:nvSpPr>
        <p:spPr>
          <a:xfrm>
            <a:off x="971600" y="3356992"/>
            <a:ext cx="734481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„</a:t>
            </a:r>
            <a:r>
              <a:rPr lang="de-DE" sz="1600" dirty="0" err="1" smtClean="0"/>
              <a:t>Voxel-based</a:t>
            </a:r>
            <a:r>
              <a:rPr lang="de-DE" sz="1600" dirty="0" smtClean="0"/>
              <a:t> </a:t>
            </a:r>
            <a:r>
              <a:rPr lang="de-DE" sz="1600" dirty="0" err="1" smtClean="0"/>
              <a:t>inferential</a:t>
            </a:r>
            <a:r>
              <a:rPr lang="de-DE" sz="1600" dirty="0" smtClean="0"/>
              <a:t> </a:t>
            </a:r>
            <a:r>
              <a:rPr lang="de-DE" sz="1600" dirty="0" err="1" smtClean="0"/>
              <a:t>analyses</a:t>
            </a:r>
            <a:r>
              <a:rPr lang="de-DE" sz="1600" dirty="0" smtClean="0"/>
              <a:t> </a:t>
            </a:r>
            <a:r>
              <a:rPr lang="de-DE" sz="1600" dirty="0" err="1" smtClean="0"/>
              <a:t>are</a:t>
            </a:r>
            <a:r>
              <a:rPr lang="de-DE" sz="1600" dirty="0" smtClean="0"/>
              <a:t> </a:t>
            </a:r>
            <a:r>
              <a:rPr lang="de-DE" sz="1600" dirty="0" err="1" smtClean="0"/>
              <a:t>flawed</a:t>
            </a:r>
            <a:r>
              <a:rPr lang="de-DE" sz="1600" dirty="0" smtClean="0"/>
              <a:t> </a:t>
            </a:r>
            <a:r>
              <a:rPr lang="de-DE" sz="1600" dirty="0" err="1" smtClean="0"/>
              <a:t>because</a:t>
            </a:r>
            <a:r>
              <a:rPr lang="de-DE" sz="1600" dirty="0" smtClean="0"/>
              <a:t> </a:t>
            </a:r>
            <a:r>
              <a:rPr lang="de-DE" sz="1600" dirty="0" err="1" smtClean="0"/>
              <a:t>they</a:t>
            </a:r>
            <a:r>
              <a:rPr lang="de-DE" sz="1600" dirty="0" smtClean="0"/>
              <a:t> </a:t>
            </a:r>
            <a:r>
              <a:rPr lang="de-DE" sz="1600" dirty="0" err="1" smtClean="0"/>
              <a:t>treat</a:t>
            </a:r>
            <a:r>
              <a:rPr lang="de-DE" sz="1600" dirty="0" smtClean="0"/>
              <a:t> </a:t>
            </a:r>
            <a:r>
              <a:rPr lang="de-DE" sz="1600" dirty="0" err="1" smtClean="0"/>
              <a:t>brain</a:t>
            </a:r>
            <a:r>
              <a:rPr lang="de-DE" sz="1600" dirty="0" smtClean="0"/>
              <a:t> </a:t>
            </a:r>
            <a:r>
              <a:rPr lang="de-DE" sz="1600" dirty="0" err="1" smtClean="0"/>
              <a:t>data</a:t>
            </a:r>
            <a:r>
              <a:rPr lang="de-DE" sz="1600" dirty="0" smtClean="0"/>
              <a:t> </a:t>
            </a:r>
            <a:r>
              <a:rPr lang="de-DE" sz="1600" dirty="0" err="1" smtClean="0"/>
              <a:t>from</a:t>
            </a:r>
            <a:r>
              <a:rPr lang="de-DE" sz="1600" dirty="0" smtClean="0"/>
              <a:t> </a:t>
            </a:r>
            <a:r>
              <a:rPr lang="de-DE" sz="1600" dirty="0" err="1" smtClean="0"/>
              <a:t>from</a:t>
            </a:r>
            <a:r>
              <a:rPr lang="de-DE" sz="1600" dirty="0" smtClean="0"/>
              <a:t> </a:t>
            </a:r>
            <a:r>
              <a:rPr lang="de-DE" sz="1600" dirty="0" err="1" smtClean="0"/>
              <a:t>neuroimaging</a:t>
            </a:r>
            <a:r>
              <a:rPr lang="de-DE" sz="1600" dirty="0" smtClean="0"/>
              <a:t> </a:t>
            </a:r>
            <a:r>
              <a:rPr lang="de-DE" sz="1600" dirty="0" err="1" smtClean="0"/>
              <a:t>studies</a:t>
            </a:r>
            <a:r>
              <a:rPr lang="de-DE" sz="1600" dirty="0" smtClean="0"/>
              <a:t> </a:t>
            </a:r>
            <a:r>
              <a:rPr lang="de-DE" sz="1600" dirty="0" err="1" smtClean="0"/>
              <a:t>as</a:t>
            </a:r>
            <a:r>
              <a:rPr lang="de-DE" sz="1600" dirty="0" smtClean="0"/>
              <a:t> </a:t>
            </a:r>
            <a:r>
              <a:rPr lang="de-DE" sz="1600" dirty="0" err="1" smtClean="0"/>
              <a:t>independent</a:t>
            </a:r>
            <a:r>
              <a:rPr lang="de-DE" sz="1600" dirty="0" smtClean="0"/>
              <a:t> </a:t>
            </a:r>
            <a:r>
              <a:rPr lang="de-DE" sz="1600" dirty="0" err="1" smtClean="0"/>
              <a:t>voxels</a:t>
            </a:r>
            <a:r>
              <a:rPr lang="de-DE" sz="1600" dirty="0" smtClean="0"/>
              <a:t>. </a:t>
            </a:r>
            <a:endParaRPr lang="de-DE" i="1" dirty="0"/>
          </a:p>
        </p:txBody>
      </p:sp>
      <p:sp>
        <p:nvSpPr>
          <p:cNvPr id="11" name="Textfeld 10"/>
          <p:cNvSpPr txBox="1"/>
          <p:nvPr/>
        </p:nvSpPr>
        <p:spPr>
          <a:xfrm>
            <a:off x="971600" y="4221088"/>
            <a:ext cx="77048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/>
              <a:t>„</a:t>
            </a:r>
            <a:r>
              <a:rPr lang="de-DE" sz="1600" dirty="0" err="1" smtClean="0"/>
              <a:t>Exploratory</a:t>
            </a:r>
            <a:r>
              <a:rPr lang="de-DE" sz="1600" dirty="0" smtClean="0"/>
              <a:t> multivariate </a:t>
            </a:r>
            <a:r>
              <a:rPr lang="de-DE" sz="1600" dirty="0" err="1" smtClean="0"/>
              <a:t>analyses</a:t>
            </a:r>
            <a:r>
              <a:rPr lang="de-DE" sz="1600" dirty="0" smtClean="0"/>
              <a:t> </a:t>
            </a:r>
            <a:r>
              <a:rPr lang="de-DE" sz="1600" dirty="0" err="1" smtClean="0"/>
              <a:t>are</a:t>
            </a:r>
            <a:r>
              <a:rPr lang="de-DE" sz="1600" dirty="0" smtClean="0"/>
              <a:t> </a:t>
            </a:r>
            <a:r>
              <a:rPr lang="de-DE" sz="1600" dirty="0" err="1" smtClean="0"/>
              <a:t>flawed</a:t>
            </a:r>
            <a:r>
              <a:rPr lang="de-DE" sz="1600" dirty="0" smtClean="0"/>
              <a:t> </a:t>
            </a:r>
            <a:r>
              <a:rPr lang="de-DE" sz="1600" dirty="0" err="1" smtClean="0"/>
              <a:t>because</a:t>
            </a:r>
            <a:r>
              <a:rPr lang="de-DE" sz="1600" dirty="0" smtClean="0"/>
              <a:t> </a:t>
            </a:r>
            <a:r>
              <a:rPr lang="de-DE" sz="1600" dirty="0" err="1" smtClean="0"/>
              <a:t>they</a:t>
            </a:r>
            <a:r>
              <a:rPr lang="de-DE" sz="1600" dirty="0" smtClean="0"/>
              <a:t> </a:t>
            </a:r>
            <a:r>
              <a:rPr lang="de-DE" sz="1600" dirty="0" err="1" smtClean="0"/>
              <a:t>fail</a:t>
            </a:r>
            <a:r>
              <a:rPr lang="de-DE" sz="1600" dirty="0" smtClean="0"/>
              <a:t> </a:t>
            </a:r>
            <a:r>
              <a:rPr lang="de-DE" sz="1600" dirty="0" err="1" smtClean="0"/>
              <a:t>to</a:t>
            </a:r>
            <a:r>
              <a:rPr lang="de-DE" sz="1600" dirty="0" smtClean="0"/>
              <a:t> </a:t>
            </a:r>
            <a:r>
              <a:rPr lang="de-DE" sz="1600" dirty="0" err="1" smtClean="0"/>
              <a:t>provide</a:t>
            </a:r>
            <a:r>
              <a:rPr lang="de-DE" sz="1600" dirty="0" smtClean="0"/>
              <a:t> </a:t>
            </a:r>
            <a:r>
              <a:rPr lang="de-DE" sz="1600" dirty="0" err="1" smtClean="0"/>
              <a:t>quantifiable</a:t>
            </a:r>
            <a:r>
              <a:rPr lang="de-DE" sz="1600" dirty="0" smtClean="0"/>
              <a:t> links </a:t>
            </a:r>
            <a:r>
              <a:rPr lang="de-DE" sz="1600" dirty="0" err="1" smtClean="0"/>
              <a:t>to</a:t>
            </a:r>
            <a:r>
              <a:rPr lang="de-DE" sz="1600" dirty="0" smtClean="0"/>
              <a:t> experimental design variables. </a:t>
            </a:r>
            <a:endParaRPr lang="de-DE" sz="1600" dirty="0"/>
          </a:p>
        </p:txBody>
      </p:sp>
      <p:sp>
        <p:nvSpPr>
          <p:cNvPr id="12" name="Textfeld 11"/>
          <p:cNvSpPr txBox="1"/>
          <p:nvPr/>
        </p:nvSpPr>
        <p:spPr>
          <a:xfrm>
            <a:off x="971600" y="5085184"/>
            <a:ext cx="77048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/>
              <a:t>„Pattern-</a:t>
            </a:r>
            <a:r>
              <a:rPr lang="de-DE" sz="1600" dirty="0" err="1" smtClean="0"/>
              <a:t>based</a:t>
            </a:r>
            <a:r>
              <a:rPr lang="de-DE" sz="1600" dirty="0" smtClean="0"/>
              <a:t> </a:t>
            </a:r>
            <a:r>
              <a:rPr lang="de-DE" sz="1600" dirty="0" err="1" smtClean="0"/>
              <a:t>classifiers</a:t>
            </a:r>
            <a:r>
              <a:rPr lang="de-DE" sz="1600" dirty="0" smtClean="0"/>
              <a:t> </a:t>
            </a:r>
            <a:r>
              <a:rPr lang="de-DE" sz="1600" dirty="0" err="1" smtClean="0"/>
              <a:t>address</a:t>
            </a:r>
            <a:r>
              <a:rPr lang="de-DE" sz="1600" dirty="0" smtClean="0"/>
              <a:t> </a:t>
            </a:r>
            <a:r>
              <a:rPr lang="de-DE" sz="1600" dirty="0" err="1" smtClean="0"/>
              <a:t>these</a:t>
            </a:r>
            <a:r>
              <a:rPr lang="de-DE" sz="1600" dirty="0" smtClean="0"/>
              <a:t> </a:t>
            </a:r>
            <a:r>
              <a:rPr lang="de-DE" sz="1600" dirty="0" err="1" smtClean="0"/>
              <a:t>shortcomings</a:t>
            </a:r>
            <a:r>
              <a:rPr lang="de-DE" sz="1600" dirty="0" smtClean="0"/>
              <a:t> </a:t>
            </a:r>
            <a:r>
              <a:rPr lang="de-DE" sz="1600" dirty="0" err="1" smtClean="0"/>
              <a:t>by</a:t>
            </a:r>
            <a:r>
              <a:rPr lang="de-DE" sz="1600" dirty="0" smtClean="0"/>
              <a:t> </a:t>
            </a:r>
            <a:r>
              <a:rPr lang="de-DE" sz="1600" dirty="0" err="1" smtClean="0"/>
              <a:t>treating</a:t>
            </a:r>
            <a:r>
              <a:rPr lang="de-DE" sz="1600" dirty="0" smtClean="0"/>
              <a:t> </a:t>
            </a:r>
            <a:r>
              <a:rPr lang="de-DE" sz="1600" dirty="0" err="1" smtClean="0"/>
              <a:t>brain</a:t>
            </a:r>
            <a:r>
              <a:rPr lang="de-DE" sz="1600" dirty="0" smtClean="0"/>
              <a:t> </a:t>
            </a:r>
            <a:r>
              <a:rPr lang="de-DE" sz="1600" dirty="0" err="1" smtClean="0"/>
              <a:t>images</a:t>
            </a:r>
            <a:r>
              <a:rPr lang="de-DE" sz="1600" dirty="0" smtClean="0"/>
              <a:t> </a:t>
            </a:r>
            <a:r>
              <a:rPr lang="de-DE" sz="1600" dirty="0" err="1" smtClean="0"/>
              <a:t>as</a:t>
            </a:r>
            <a:r>
              <a:rPr lang="de-DE" sz="1600" dirty="0" smtClean="0"/>
              <a:t> </a:t>
            </a:r>
            <a:r>
              <a:rPr lang="de-DE" sz="1600" dirty="0" err="1" smtClean="0"/>
              <a:t>patterns</a:t>
            </a:r>
            <a:r>
              <a:rPr lang="de-DE" sz="1600" dirty="0" smtClean="0"/>
              <a:t> </a:t>
            </a:r>
            <a:r>
              <a:rPr lang="de-DE" sz="1600" i="1" dirty="0" err="1" smtClean="0"/>
              <a:t>and</a:t>
            </a:r>
            <a:r>
              <a:rPr lang="de-DE" sz="1600" dirty="0" smtClean="0"/>
              <a:t> </a:t>
            </a:r>
            <a:r>
              <a:rPr lang="de-DE" sz="1600" dirty="0" err="1" smtClean="0"/>
              <a:t>by</a:t>
            </a:r>
            <a:r>
              <a:rPr lang="de-DE" sz="1600" dirty="0" smtClean="0"/>
              <a:t> </a:t>
            </a:r>
            <a:r>
              <a:rPr lang="de-DE" sz="1600" dirty="0" err="1" smtClean="0"/>
              <a:t>providing</a:t>
            </a:r>
            <a:r>
              <a:rPr lang="de-DE" sz="1600" dirty="0" smtClean="0"/>
              <a:t> a </a:t>
            </a:r>
            <a:r>
              <a:rPr lang="de-DE" sz="1600" dirty="0" err="1" smtClean="0"/>
              <a:t>a</a:t>
            </a:r>
            <a:r>
              <a:rPr lang="de-DE" sz="1600" dirty="0" smtClean="0"/>
              <a:t> </a:t>
            </a:r>
            <a:r>
              <a:rPr lang="de-DE" sz="1600" dirty="0" err="1" smtClean="0"/>
              <a:t>quantifiable</a:t>
            </a:r>
            <a:r>
              <a:rPr lang="de-DE" sz="1600" dirty="0" smtClean="0"/>
              <a:t> link </a:t>
            </a:r>
            <a:r>
              <a:rPr lang="de-DE" sz="1600" dirty="0" err="1" smtClean="0"/>
              <a:t>to</a:t>
            </a:r>
            <a:r>
              <a:rPr lang="de-DE" sz="1600" dirty="0" smtClean="0"/>
              <a:t> experimental </a:t>
            </a:r>
            <a:r>
              <a:rPr lang="de-DE" sz="1600" dirty="0" err="1" smtClean="0"/>
              <a:t>conditions</a:t>
            </a:r>
            <a:r>
              <a:rPr lang="de-DE" sz="1600" dirty="0" smtClean="0"/>
              <a:t>. </a:t>
            </a:r>
            <a:r>
              <a:rPr lang="de-DE" sz="1600" i="1" dirty="0" err="1" smtClean="0"/>
              <a:t>This</a:t>
            </a:r>
            <a:r>
              <a:rPr lang="de-DE" sz="1600" i="1" dirty="0" smtClean="0"/>
              <a:t> </a:t>
            </a:r>
            <a:r>
              <a:rPr lang="de-DE" sz="1600" i="1" dirty="0" err="1" smtClean="0"/>
              <a:t>is</a:t>
            </a:r>
            <a:r>
              <a:rPr lang="de-DE" sz="1600" i="1" dirty="0" smtClean="0"/>
              <a:t> a </a:t>
            </a:r>
            <a:r>
              <a:rPr lang="de-DE" sz="1600" i="1" dirty="0" err="1" smtClean="0"/>
              <a:t>technical</a:t>
            </a:r>
            <a:r>
              <a:rPr lang="de-DE" sz="1600" i="1" dirty="0" smtClean="0"/>
              <a:t> </a:t>
            </a:r>
            <a:r>
              <a:rPr lang="de-DE" sz="1600" i="1" dirty="0" err="1" smtClean="0"/>
              <a:t>advance</a:t>
            </a:r>
            <a:r>
              <a:rPr lang="de-DE" sz="1600" i="1" dirty="0" smtClean="0"/>
              <a:t> in </a:t>
            </a:r>
            <a:r>
              <a:rPr lang="de-DE" sz="1600" i="1" dirty="0" err="1" smtClean="0"/>
              <a:t>the</a:t>
            </a:r>
            <a:r>
              <a:rPr lang="de-DE" sz="1600" i="1" dirty="0" smtClean="0"/>
              <a:t> </a:t>
            </a:r>
            <a:r>
              <a:rPr lang="de-DE" sz="1600" i="1" dirty="0" err="1" smtClean="0"/>
              <a:t>quality</a:t>
            </a:r>
            <a:r>
              <a:rPr lang="de-DE" sz="1600" i="1" dirty="0" smtClean="0"/>
              <a:t> </a:t>
            </a:r>
            <a:r>
              <a:rPr lang="de-DE" sz="1600" i="1" dirty="0" err="1" smtClean="0"/>
              <a:t>of</a:t>
            </a:r>
            <a:r>
              <a:rPr lang="de-DE" sz="1600" i="1" dirty="0" smtClean="0"/>
              <a:t> </a:t>
            </a:r>
            <a:r>
              <a:rPr lang="de-DE" sz="1600" i="1" dirty="0" err="1" smtClean="0"/>
              <a:t>analyses</a:t>
            </a:r>
            <a:r>
              <a:rPr lang="de-DE" sz="1600" i="1" dirty="0" smtClean="0"/>
              <a:t> </a:t>
            </a:r>
            <a:r>
              <a:rPr lang="de-DE" sz="1600" i="1" dirty="0" err="1" smtClean="0"/>
              <a:t>available</a:t>
            </a:r>
            <a:r>
              <a:rPr lang="de-DE" sz="1600" i="1" dirty="0" smtClean="0"/>
              <a:t> </a:t>
            </a:r>
            <a:r>
              <a:rPr lang="de-DE" sz="1600" i="1" dirty="0" err="1" smtClean="0"/>
              <a:t>for</a:t>
            </a:r>
            <a:r>
              <a:rPr lang="de-DE" sz="1600" i="1" dirty="0" smtClean="0"/>
              <a:t> </a:t>
            </a:r>
            <a:r>
              <a:rPr lang="de-DE" sz="1600" i="1" dirty="0" err="1" smtClean="0"/>
              <a:t>functional</a:t>
            </a:r>
            <a:r>
              <a:rPr lang="de-DE" sz="1600" i="1" dirty="0" smtClean="0"/>
              <a:t> </a:t>
            </a:r>
            <a:r>
              <a:rPr lang="de-DE" sz="1600" i="1" dirty="0" err="1" smtClean="0"/>
              <a:t>neuroimaing</a:t>
            </a:r>
            <a:r>
              <a:rPr lang="de-DE" sz="1600" i="1" dirty="0" smtClean="0"/>
              <a:t> </a:t>
            </a:r>
            <a:r>
              <a:rPr lang="de-DE" sz="1600" i="1" dirty="0" err="1" smtClean="0"/>
              <a:t>data</a:t>
            </a:r>
            <a:r>
              <a:rPr lang="de-DE" sz="1600" i="1" dirty="0" smtClean="0"/>
              <a:t>. „</a:t>
            </a:r>
            <a:endParaRPr lang="de-DE" sz="1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1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971600" y="821030"/>
            <a:ext cx="77768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smtClean="0"/>
              <a:t>ALM – Klassifikation (Fortsetzung)</a:t>
            </a:r>
            <a:endParaRPr lang="de-DE" dirty="0" smtClean="0"/>
          </a:p>
        </p:txBody>
      </p:sp>
      <p:sp>
        <p:nvSpPr>
          <p:cNvPr id="3" name="Textfeld 2"/>
          <p:cNvSpPr txBox="1"/>
          <p:nvPr/>
        </p:nvSpPr>
        <p:spPr>
          <a:xfrm>
            <a:off x="971600" y="1700808"/>
            <a:ext cx="72008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/>
              <a:t>ALM</a:t>
            </a:r>
            <a:r>
              <a:rPr lang="de-DE" dirty="0" smtClean="0"/>
              <a:t>:  </a:t>
            </a:r>
            <a:r>
              <a:rPr lang="de-DE" sz="1600" dirty="0" smtClean="0"/>
              <a:t>Auswahl bestimmter Prädiktoren (</a:t>
            </a:r>
            <a:r>
              <a:rPr lang="de-DE" sz="1600" dirty="0" err="1" smtClean="0"/>
              <a:t>Voxel</a:t>
            </a:r>
            <a:r>
              <a:rPr lang="de-DE" sz="1600" dirty="0" smtClean="0"/>
              <a:t>)  -- </a:t>
            </a:r>
            <a:r>
              <a:rPr lang="de-DE" sz="1600" dirty="0" err="1" smtClean="0"/>
              <a:t>Einfluß</a:t>
            </a:r>
            <a:r>
              <a:rPr lang="de-DE" sz="1600" dirty="0" smtClean="0"/>
              <a:t> auf bestimmte abhängige Größen (</a:t>
            </a:r>
            <a:r>
              <a:rPr lang="de-DE" sz="1600" dirty="0" err="1" smtClean="0"/>
              <a:t>Voxel</a:t>
            </a:r>
            <a:r>
              <a:rPr lang="de-DE" sz="1600" dirty="0" smtClean="0"/>
              <a:t>)</a:t>
            </a:r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971600" y="2708920"/>
            <a:ext cx="7776864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/>
              <a:t>Klassifikation</a:t>
            </a:r>
            <a:r>
              <a:rPr lang="de-DE" dirty="0" smtClean="0"/>
              <a:t> </a:t>
            </a:r>
            <a:r>
              <a:rPr lang="de-DE" sz="1600" dirty="0" smtClean="0"/>
              <a:t>via Lernen (</a:t>
            </a:r>
            <a:r>
              <a:rPr lang="de-DE" sz="1600" dirty="0" err="1" smtClean="0"/>
              <a:t>machine</a:t>
            </a:r>
            <a:r>
              <a:rPr lang="de-DE" sz="1600" dirty="0" smtClean="0"/>
              <a:t> </a:t>
            </a:r>
            <a:r>
              <a:rPr lang="de-DE" sz="1600" dirty="0" err="1" smtClean="0"/>
              <a:t>learning</a:t>
            </a:r>
            <a:r>
              <a:rPr lang="de-DE" sz="1600" dirty="0" smtClean="0"/>
              <a:t>, multivariate </a:t>
            </a:r>
            <a:r>
              <a:rPr lang="de-DE" sz="1600" dirty="0" err="1" smtClean="0"/>
              <a:t>pattern</a:t>
            </a:r>
            <a:r>
              <a:rPr lang="de-DE" sz="1600" dirty="0" smtClean="0"/>
              <a:t> </a:t>
            </a:r>
            <a:r>
              <a:rPr lang="de-DE" sz="1600" dirty="0" err="1" smtClean="0"/>
              <a:t>analysis</a:t>
            </a:r>
            <a:r>
              <a:rPr lang="de-DE" sz="1600" dirty="0" smtClean="0"/>
              <a:t> (MVPA)): Muster  (</a:t>
            </a:r>
            <a:r>
              <a:rPr lang="de-DE" sz="1600" dirty="0" err="1" smtClean="0"/>
              <a:t>patterns</a:t>
            </a:r>
            <a:r>
              <a:rPr lang="de-DE" sz="1600" dirty="0" smtClean="0"/>
              <a:t>) von nicht speziell ausgewählten Prädiktoren  -- Zustandsklasse.</a:t>
            </a:r>
            <a:endParaRPr lang="de-DE" dirty="0"/>
          </a:p>
        </p:txBody>
      </p:sp>
      <p:sp>
        <p:nvSpPr>
          <p:cNvPr id="5" name="Textfeld 4"/>
          <p:cNvSpPr txBox="1"/>
          <p:nvPr/>
        </p:nvSpPr>
        <p:spPr>
          <a:xfrm>
            <a:off x="971600" y="3790781"/>
            <a:ext cx="748883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/>
              <a:t>MVPA</a:t>
            </a:r>
            <a:r>
              <a:rPr lang="de-DE" dirty="0" smtClean="0"/>
              <a:t>:  </a:t>
            </a:r>
          </a:p>
          <a:p>
            <a:pPr marL="342900" indent="-342900">
              <a:buFont typeface="+mj-lt"/>
              <a:buAutoNum type="arabicPeriod"/>
            </a:pPr>
            <a:r>
              <a:rPr lang="de-DE" dirty="0" smtClean="0"/>
              <a:t>BOLD-Signale werden simultan über ganze Bereiche von Lokationen betrachtet. </a:t>
            </a:r>
          </a:p>
          <a:p>
            <a:pPr marL="342900" indent="-342900">
              <a:buFont typeface="+mj-lt"/>
              <a:buAutoNum type="arabicPeriod"/>
            </a:pPr>
            <a:r>
              <a:rPr lang="de-DE" dirty="0" smtClean="0"/>
              <a:t>Es wird nicht gefragt, in welchem Ausmaß bestimmte </a:t>
            </a:r>
            <a:r>
              <a:rPr lang="de-DE" dirty="0" err="1" smtClean="0"/>
              <a:t>Voxel</a:t>
            </a:r>
            <a:r>
              <a:rPr lang="de-DE" dirty="0" smtClean="0"/>
              <a:t>  unter bestimmten experimentellen Bedingungen </a:t>
            </a:r>
            <a:r>
              <a:rPr lang="de-DE" dirty="0" err="1" smtClean="0"/>
              <a:t>reagiern</a:t>
            </a:r>
            <a:r>
              <a:rPr lang="de-DE" dirty="0" smtClean="0"/>
              <a:t>, sondern</a:t>
            </a:r>
          </a:p>
          <a:p>
            <a:pPr marL="342900" indent="-342900">
              <a:buFont typeface="+mj-lt"/>
              <a:buAutoNum type="arabicPeriod"/>
            </a:pPr>
            <a:r>
              <a:rPr lang="de-DE" dirty="0" smtClean="0"/>
              <a:t>Welche </a:t>
            </a:r>
            <a:r>
              <a:rPr lang="de-DE" i="1" dirty="0" err="1" smtClean="0"/>
              <a:t>patterns</a:t>
            </a:r>
            <a:r>
              <a:rPr lang="de-DE" i="1" dirty="0" smtClean="0"/>
              <a:t> </a:t>
            </a:r>
            <a:r>
              <a:rPr lang="de-DE" i="1" dirty="0" err="1" smtClean="0"/>
              <a:t>of</a:t>
            </a:r>
            <a:r>
              <a:rPr lang="de-DE" i="1" dirty="0" smtClean="0"/>
              <a:t> </a:t>
            </a:r>
            <a:r>
              <a:rPr lang="de-DE" i="1" dirty="0" err="1" smtClean="0"/>
              <a:t>brain</a:t>
            </a:r>
            <a:r>
              <a:rPr lang="de-DE" i="1" dirty="0" smtClean="0"/>
              <a:t> </a:t>
            </a:r>
            <a:r>
              <a:rPr lang="de-DE" i="1" dirty="0" err="1" smtClean="0"/>
              <a:t>ativity</a:t>
            </a:r>
            <a:r>
              <a:rPr lang="de-DE" i="1" dirty="0" smtClean="0"/>
              <a:t> </a:t>
            </a:r>
            <a:r>
              <a:rPr lang="de-DE" dirty="0" smtClean="0"/>
              <a:t>sind für  die verschiedenen experimentellen Bedingungen charakteristisch.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971600" y="821030"/>
            <a:ext cx="77768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smtClean="0"/>
              <a:t>ALM – Klassifikation (Fortsetzung)</a:t>
            </a:r>
            <a:endParaRPr lang="de-DE" dirty="0" smtClean="0"/>
          </a:p>
        </p:txBody>
      </p:sp>
      <p:sp>
        <p:nvSpPr>
          <p:cNvPr id="3" name="Textfeld 2"/>
          <p:cNvSpPr txBox="1"/>
          <p:nvPr/>
        </p:nvSpPr>
        <p:spPr>
          <a:xfrm>
            <a:off x="1043608" y="1988840"/>
            <a:ext cx="7344816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MVPA:</a:t>
            </a:r>
          </a:p>
          <a:p>
            <a:pPr marL="342900" indent="-342900">
              <a:buFont typeface="+mj-lt"/>
              <a:buAutoNum type="arabicPeriod"/>
            </a:pPr>
            <a:r>
              <a:rPr lang="de-DE" sz="1600" dirty="0" err="1" smtClean="0"/>
              <a:t>Schluß</a:t>
            </a:r>
            <a:r>
              <a:rPr lang="de-DE" sz="1600" dirty="0" smtClean="0"/>
              <a:t> vom Muster der BOLD-Signale auf den mentalen Zustand („Brain Reading“ – Review Haynes &amp; Rees (2006)</a:t>
            </a:r>
          </a:p>
          <a:p>
            <a:pPr marL="342900" indent="-342900">
              <a:buFont typeface="+mj-lt"/>
              <a:buAutoNum type="arabicPeriod"/>
            </a:pPr>
            <a:r>
              <a:rPr lang="de-DE" sz="1600" dirty="0" smtClean="0"/>
              <a:t>Insbesondere für Klinische Anwendungen: Vorhersage des mentalen Zustands auf der Basis von Imaging Data (u.a. Differenzierung zwischen Gehirnen von Menschen mit </a:t>
            </a:r>
            <a:r>
              <a:rPr lang="de-DE" sz="1600" dirty="0" err="1" smtClean="0"/>
              <a:t>bzw</a:t>
            </a:r>
            <a:r>
              <a:rPr lang="de-DE" sz="1600" dirty="0" smtClean="0"/>
              <a:t> ohne Drogenabhängigkeit; Differenzierung von Kindern mit </a:t>
            </a:r>
            <a:r>
              <a:rPr lang="de-DE" sz="1600" dirty="0" err="1" smtClean="0"/>
              <a:t>attention-deficit</a:t>
            </a:r>
            <a:r>
              <a:rPr lang="de-DE" sz="1600" dirty="0" smtClean="0"/>
              <a:t>/</a:t>
            </a:r>
            <a:r>
              <a:rPr lang="de-DE" sz="1600" dirty="0" err="1" smtClean="0"/>
              <a:t>hyperactivity</a:t>
            </a:r>
            <a:r>
              <a:rPr lang="de-DE" sz="1600" dirty="0" smtClean="0"/>
              <a:t> </a:t>
            </a:r>
            <a:r>
              <a:rPr lang="de-DE" sz="1600" dirty="0" err="1" smtClean="0"/>
              <a:t>disorder</a:t>
            </a:r>
            <a:r>
              <a:rPr lang="de-DE" sz="1600" dirty="0" smtClean="0"/>
              <a:t> versus normale Kinder – „neuronale Signaturen“ (Zhu et al 2008)</a:t>
            </a:r>
            <a:endParaRPr lang="de-DE" sz="1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971600" y="692696"/>
            <a:ext cx="7776864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smtClean="0"/>
              <a:t>ALM versus Klassifikation</a:t>
            </a:r>
          </a:p>
          <a:p>
            <a:endParaRPr lang="de-DE" sz="2000" dirty="0" smtClean="0"/>
          </a:p>
          <a:p>
            <a:r>
              <a:rPr lang="de-DE" dirty="0" smtClean="0"/>
              <a:t>(</a:t>
            </a:r>
            <a:r>
              <a:rPr lang="de-DE" sz="1600" dirty="0" err="1" smtClean="0"/>
              <a:t>Raizada</a:t>
            </a:r>
            <a:r>
              <a:rPr lang="de-DE" sz="1600" dirty="0" smtClean="0"/>
              <a:t> &amp; </a:t>
            </a:r>
            <a:r>
              <a:rPr lang="de-DE" sz="1600" dirty="0" err="1" smtClean="0"/>
              <a:t>Kriegeskorte</a:t>
            </a:r>
            <a:r>
              <a:rPr lang="de-DE" sz="1600" dirty="0" smtClean="0"/>
              <a:t> (2010) Pattern-</a:t>
            </a:r>
            <a:r>
              <a:rPr lang="de-DE" sz="1600" dirty="0" err="1" smtClean="0"/>
              <a:t>information</a:t>
            </a:r>
            <a:r>
              <a:rPr lang="de-DE" sz="1600" dirty="0" smtClean="0"/>
              <a:t> </a:t>
            </a:r>
            <a:r>
              <a:rPr lang="de-DE" sz="1600" dirty="0" err="1" smtClean="0"/>
              <a:t>fMRI</a:t>
            </a:r>
            <a:r>
              <a:rPr lang="de-DE" sz="1600" dirty="0" smtClean="0"/>
              <a:t>: </a:t>
            </a:r>
            <a:r>
              <a:rPr lang="de-DE" sz="1600" dirty="0" err="1" smtClean="0"/>
              <a:t>new</a:t>
            </a:r>
            <a:r>
              <a:rPr lang="de-DE" sz="1600" dirty="0" smtClean="0"/>
              <a:t> </a:t>
            </a:r>
            <a:r>
              <a:rPr lang="de-DE" sz="1600" dirty="0" err="1" smtClean="0"/>
              <a:t>questions</a:t>
            </a:r>
            <a:r>
              <a:rPr lang="de-DE" sz="1600" dirty="0" smtClean="0"/>
              <a:t> </a:t>
            </a:r>
            <a:r>
              <a:rPr lang="de-DE" sz="1600" dirty="0" err="1" smtClean="0"/>
              <a:t>which</a:t>
            </a:r>
            <a:r>
              <a:rPr lang="de-DE" sz="1600" dirty="0" smtClean="0"/>
              <a:t> </a:t>
            </a:r>
            <a:r>
              <a:rPr lang="de-DE" sz="1600" dirty="0" err="1" smtClean="0"/>
              <a:t>it</a:t>
            </a:r>
            <a:r>
              <a:rPr lang="de-DE" sz="1600" dirty="0" smtClean="0"/>
              <a:t> </a:t>
            </a:r>
            <a:r>
              <a:rPr lang="de-DE" sz="1600" dirty="0" err="1" smtClean="0"/>
              <a:t>opens</a:t>
            </a:r>
            <a:r>
              <a:rPr lang="de-DE" sz="1600" dirty="0" smtClean="0"/>
              <a:t> </a:t>
            </a:r>
            <a:r>
              <a:rPr lang="de-DE" sz="1600" dirty="0" err="1" smtClean="0"/>
              <a:t>up</a:t>
            </a:r>
            <a:r>
              <a:rPr lang="de-DE" sz="1600" dirty="0" smtClean="0"/>
              <a:t>, </a:t>
            </a:r>
            <a:r>
              <a:rPr lang="de-DE" sz="1600" dirty="0" err="1" smtClean="0"/>
              <a:t>and</a:t>
            </a:r>
            <a:r>
              <a:rPr lang="de-DE" sz="1600" dirty="0" smtClean="0"/>
              <a:t> </a:t>
            </a:r>
            <a:r>
              <a:rPr lang="de-DE" sz="1600" dirty="0" err="1" smtClean="0"/>
              <a:t>challenges</a:t>
            </a:r>
            <a:r>
              <a:rPr lang="de-DE" sz="1600" dirty="0" smtClean="0"/>
              <a:t> wich </a:t>
            </a:r>
            <a:r>
              <a:rPr lang="de-DE" sz="1600" dirty="0" err="1" smtClean="0"/>
              <a:t>face</a:t>
            </a:r>
            <a:r>
              <a:rPr lang="de-DE" sz="1600" dirty="0" smtClean="0"/>
              <a:t> it. </a:t>
            </a:r>
            <a:r>
              <a:rPr lang="de-DE" sz="1600" i="1" dirty="0" smtClean="0"/>
              <a:t>NeuroImage</a:t>
            </a:r>
            <a:r>
              <a:rPr lang="de-DE" sz="1600" dirty="0" smtClean="0"/>
              <a:t>,  20, 31-41</a:t>
            </a:r>
            <a:r>
              <a:rPr lang="de-DE" dirty="0" smtClean="0"/>
              <a:t>)</a:t>
            </a:r>
          </a:p>
        </p:txBody>
      </p:sp>
      <p:pic>
        <p:nvPicPr>
          <p:cNvPr id="5837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8073" y="2348880"/>
            <a:ext cx="8244407" cy="2025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4437112"/>
            <a:ext cx="8316416" cy="23200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3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4835" y="1052736"/>
            <a:ext cx="3667125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53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38700" y="1046237"/>
            <a:ext cx="4305300" cy="159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5350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3501008"/>
            <a:ext cx="4320479" cy="157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6016" y="3501008"/>
            <a:ext cx="4250418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feld 7"/>
          <p:cNvSpPr txBox="1"/>
          <p:nvPr/>
        </p:nvSpPr>
        <p:spPr>
          <a:xfrm>
            <a:off x="395536" y="6351711"/>
            <a:ext cx="82089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err="1" smtClean="0"/>
              <a:t>Raizada</a:t>
            </a:r>
            <a:r>
              <a:rPr lang="de-DE" sz="1200" dirty="0" smtClean="0"/>
              <a:t> RDS, </a:t>
            </a:r>
            <a:r>
              <a:rPr lang="de-DE" sz="1200" dirty="0" err="1" smtClean="0"/>
              <a:t>Tsao</a:t>
            </a:r>
            <a:r>
              <a:rPr lang="de-DE" sz="1200" dirty="0" smtClean="0"/>
              <a:t>, FM, Liu, HM, Kuhl, PK (2010) </a:t>
            </a:r>
            <a:r>
              <a:rPr lang="de-DE" sz="1200" dirty="0" err="1" smtClean="0"/>
              <a:t>Quantifying</a:t>
            </a:r>
            <a:r>
              <a:rPr lang="de-DE" sz="1200" dirty="0" smtClean="0"/>
              <a:t> </a:t>
            </a:r>
            <a:r>
              <a:rPr lang="de-DE" sz="1200" dirty="0" err="1" smtClean="0"/>
              <a:t>the</a:t>
            </a:r>
            <a:r>
              <a:rPr lang="de-DE" sz="1200" dirty="0" smtClean="0"/>
              <a:t> </a:t>
            </a:r>
            <a:r>
              <a:rPr lang="de-DE" sz="1200" dirty="0" err="1" smtClean="0"/>
              <a:t>adequacy</a:t>
            </a:r>
            <a:r>
              <a:rPr lang="de-DE" sz="1200" dirty="0" smtClean="0"/>
              <a:t> </a:t>
            </a:r>
            <a:r>
              <a:rPr lang="de-DE" sz="1200" dirty="0" err="1" smtClean="0"/>
              <a:t>of</a:t>
            </a:r>
            <a:r>
              <a:rPr lang="de-DE" sz="1200" dirty="0" smtClean="0"/>
              <a:t> </a:t>
            </a:r>
            <a:r>
              <a:rPr lang="de-DE" sz="1200" dirty="0" err="1" smtClean="0"/>
              <a:t>neural</a:t>
            </a:r>
            <a:r>
              <a:rPr lang="de-DE" sz="1200" dirty="0" smtClean="0"/>
              <a:t> </a:t>
            </a:r>
            <a:r>
              <a:rPr lang="de-DE" sz="1200" dirty="0" err="1" smtClean="0"/>
              <a:t>repesentations</a:t>
            </a:r>
            <a:r>
              <a:rPr lang="de-DE" sz="1200" dirty="0" smtClean="0"/>
              <a:t>  </a:t>
            </a:r>
            <a:r>
              <a:rPr lang="de-DE" sz="1200" dirty="0" err="1" smtClean="0"/>
              <a:t>for</a:t>
            </a:r>
            <a:r>
              <a:rPr lang="de-DE" sz="1200" dirty="0" smtClean="0"/>
              <a:t> </a:t>
            </a:r>
            <a:r>
              <a:rPr lang="de-DE" sz="1200" dirty="0" err="1" smtClean="0"/>
              <a:t>cross-language</a:t>
            </a:r>
            <a:r>
              <a:rPr lang="de-DE" sz="1200" dirty="0" smtClean="0"/>
              <a:t> </a:t>
            </a:r>
            <a:r>
              <a:rPr lang="de-DE" sz="1200" dirty="0" err="1" smtClean="0"/>
              <a:t>phonetic</a:t>
            </a:r>
            <a:r>
              <a:rPr lang="de-DE" sz="1200" dirty="0" smtClean="0"/>
              <a:t> </a:t>
            </a:r>
            <a:r>
              <a:rPr lang="de-DE" sz="1200" dirty="0" err="1" smtClean="0"/>
              <a:t>discrimination</a:t>
            </a:r>
            <a:r>
              <a:rPr lang="de-DE" sz="1200" dirty="0" smtClean="0"/>
              <a:t> </a:t>
            </a:r>
            <a:r>
              <a:rPr lang="de-DE" sz="1200" dirty="0" err="1" smtClean="0"/>
              <a:t>task</a:t>
            </a:r>
            <a:r>
              <a:rPr lang="de-DE" sz="1200" dirty="0" smtClean="0"/>
              <a:t>: </a:t>
            </a:r>
            <a:r>
              <a:rPr lang="de-DE" sz="1200" dirty="0" err="1" smtClean="0"/>
              <a:t>prediction</a:t>
            </a:r>
            <a:r>
              <a:rPr lang="de-DE" sz="1200" dirty="0" smtClean="0"/>
              <a:t> </a:t>
            </a:r>
            <a:r>
              <a:rPr lang="de-DE" sz="1200" dirty="0" err="1" smtClean="0"/>
              <a:t>of</a:t>
            </a:r>
            <a:r>
              <a:rPr lang="de-DE" sz="1200" dirty="0" smtClean="0"/>
              <a:t> </a:t>
            </a:r>
            <a:r>
              <a:rPr lang="de-DE" sz="1200" dirty="0" err="1" smtClean="0"/>
              <a:t>indiviaual</a:t>
            </a:r>
            <a:r>
              <a:rPr lang="de-DE" sz="1200" dirty="0" smtClean="0"/>
              <a:t> </a:t>
            </a:r>
            <a:r>
              <a:rPr lang="de-DE" sz="1200" dirty="0" err="1" smtClean="0"/>
              <a:t>differences</a:t>
            </a:r>
            <a:r>
              <a:rPr lang="de-DE" sz="1200" dirty="0" smtClean="0"/>
              <a:t>, </a:t>
            </a:r>
            <a:r>
              <a:rPr lang="de-DE" sz="1200" dirty="0" err="1" smtClean="0"/>
              <a:t>Cerebral</a:t>
            </a:r>
            <a:r>
              <a:rPr lang="de-DE" sz="1200" dirty="0" smtClean="0"/>
              <a:t> Cortex, 20, 1 - 12</a:t>
            </a:r>
            <a:endParaRPr lang="de-DE" sz="1200" dirty="0"/>
          </a:p>
        </p:txBody>
      </p:sp>
      <p:sp>
        <p:nvSpPr>
          <p:cNvPr id="9" name="Textfeld 8"/>
          <p:cNvSpPr txBox="1"/>
          <p:nvPr/>
        </p:nvSpPr>
        <p:spPr>
          <a:xfrm>
            <a:off x="539552" y="476672"/>
            <a:ext cx="7488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ALM – Klassifikation   (</a:t>
            </a:r>
            <a:r>
              <a:rPr lang="de-DE" dirty="0" err="1" smtClean="0"/>
              <a:t>Razaida</a:t>
            </a:r>
            <a:r>
              <a:rPr lang="de-DE" dirty="0" smtClean="0"/>
              <a:t> et al 2010)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268760"/>
            <a:ext cx="4029075" cy="186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8135" y="1268760"/>
            <a:ext cx="1724025" cy="204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2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00192" y="951359"/>
            <a:ext cx="1819275" cy="233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2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11935" y="3581425"/>
            <a:ext cx="1800225" cy="197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26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15025" y="3573016"/>
            <a:ext cx="1857375" cy="195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feld 6"/>
          <p:cNvSpPr txBox="1"/>
          <p:nvPr/>
        </p:nvSpPr>
        <p:spPr>
          <a:xfrm>
            <a:off x="4283968" y="6093296"/>
            <a:ext cx="475252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/>
              <a:t>Haynes, JD, Rees, G. (2006) Decoding mental </a:t>
            </a:r>
            <a:r>
              <a:rPr lang="de-DE" sz="1400" dirty="0" err="1" smtClean="0"/>
              <a:t>states</a:t>
            </a:r>
            <a:r>
              <a:rPr lang="de-DE" sz="1400" dirty="0" smtClean="0"/>
              <a:t> </a:t>
            </a:r>
            <a:r>
              <a:rPr lang="de-DE" sz="1400" dirty="0" err="1" smtClean="0"/>
              <a:t>from</a:t>
            </a:r>
            <a:r>
              <a:rPr lang="de-DE" sz="1400" dirty="0" smtClean="0"/>
              <a:t> </a:t>
            </a:r>
            <a:r>
              <a:rPr lang="de-DE" sz="1400" dirty="0" err="1" smtClean="0"/>
              <a:t>brain</a:t>
            </a:r>
            <a:r>
              <a:rPr lang="de-DE" sz="1400" dirty="0" smtClean="0"/>
              <a:t> </a:t>
            </a:r>
            <a:r>
              <a:rPr lang="de-DE" sz="1400" dirty="0" err="1" smtClean="0"/>
              <a:t>activity</a:t>
            </a:r>
            <a:r>
              <a:rPr lang="de-DE" sz="1400" dirty="0" smtClean="0"/>
              <a:t> in </a:t>
            </a:r>
            <a:r>
              <a:rPr lang="de-DE" sz="1400" dirty="0" err="1" smtClean="0"/>
              <a:t>humans</a:t>
            </a:r>
            <a:r>
              <a:rPr lang="de-DE" sz="1400" dirty="0" smtClean="0"/>
              <a:t>, Nature Review </a:t>
            </a:r>
            <a:r>
              <a:rPr lang="de-DE" sz="1400" dirty="0" err="1" smtClean="0"/>
              <a:t>Neuroscience</a:t>
            </a:r>
            <a:r>
              <a:rPr lang="de-DE" sz="1400" dirty="0" smtClean="0"/>
              <a:t>,  nach Cox &amp; Savoy 2003</a:t>
            </a:r>
            <a:endParaRPr lang="de-DE" sz="1400" dirty="0"/>
          </a:p>
        </p:txBody>
      </p:sp>
      <p:sp>
        <p:nvSpPr>
          <p:cNvPr id="8" name="Textfeld 7"/>
          <p:cNvSpPr txBox="1"/>
          <p:nvPr/>
        </p:nvSpPr>
        <p:spPr>
          <a:xfrm>
            <a:off x="971600" y="476672"/>
            <a:ext cx="720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/>
              <a:t>Beispiel: „Brain Reading“ (Cox &amp; Savoy (2003))</a:t>
            </a:r>
            <a:endParaRPr lang="de-DE" sz="2400" dirty="0"/>
          </a:p>
        </p:txBody>
      </p:sp>
      <p:sp>
        <p:nvSpPr>
          <p:cNvPr id="9" name="Textfeld 8"/>
          <p:cNvSpPr txBox="1"/>
          <p:nvPr/>
        </p:nvSpPr>
        <p:spPr>
          <a:xfrm>
            <a:off x="35496" y="3501008"/>
            <a:ext cx="417646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de-DE" sz="1600" dirty="0" smtClean="0"/>
              <a:t>(a) N </a:t>
            </a:r>
            <a:r>
              <a:rPr lang="de-DE" sz="1600" dirty="0" err="1" smtClean="0"/>
              <a:t>Voxels</a:t>
            </a:r>
            <a:r>
              <a:rPr lang="de-DE" sz="1600" dirty="0" smtClean="0"/>
              <a:t> (BOLD-Signal)=Vektor= Punkt im N-</a:t>
            </a:r>
            <a:r>
              <a:rPr lang="de-DE" sz="1600" dirty="0" err="1" smtClean="0"/>
              <a:t>dim</a:t>
            </a:r>
            <a:r>
              <a:rPr lang="de-DE" sz="1600" dirty="0" smtClean="0"/>
              <a:t> Raum </a:t>
            </a:r>
          </a:p>
          <a:p>
            <a:pPr marL="342900" indent="-342900">
              <a:buFont typeface="+mj-lt"/>
              <a:buAutoNum type="arabicPeriod"/>
            </a:pPr>
            <a:r>
              <a:rPr lang="de-DE" sz="1600" dirty="0" smtClean="0"/>
              <a:t>(b) N=2: Antwortverteilung separierbar</a:t>
            </a:r>
          </a:p>
          <a:p>
            <a:pPr marL="342900" indent="-342900">
              <a:buFont typeface="+mj-lt"/>
              <a:buAutoNum type="arabicPeriod"/>
            </a:pPr>
            <a:r>
              <a:rPr lang="de-DE" sz="1600" dirty="0" smtClean="0"/>
              <a:t>(c) nicht separierbar, Verteilungen überlappen sich, - gemeinsame Verteilung und lineare Trennfunktion</a:t>
            </a:r>
          </a:p>
          <a:p>
            <a:pPr marL="342900" indent="-342900">
              <a:buFont typeface="+mj-lt"/>
              <a:buAutoNum type="arabicPeriod"/>
            </a:pPr>
            <a:r>
              <a:rPr lang="de-DE" sz="1600" dirty="0" smtClean="0"/>
              <a:t>(d) wie (c), aber nichtlineare Trennfunktion (</a:t>
            </a:r>
            <a:r>
              <a:rPr lang="de-DE" sz="1600" dirty="0" err="1" smtClean="0"/>
              <a:t>nichtlin</a:t>
            </a:r>
            <a:r>
              <a:rPr lang="de-DE" sz="1600" dirty="0" smtClean="0"/>
              <a:t>. </a:t>
            </a:r>
            <a:r>
              <a:rPr lang="de-DE" sz="1600" dirty="0" err="1" smtClean="0"/>
              <a:t>Klassifikator</a:t>
            </a:r>
            <a:r>
              <a:rPr lang="de-DE" sz="1600" dirty="0" smtClean="0"/>
              <a:t>)</a:t>
            </a:r>
          </a:p>
          <a:p>
            <a:pPr marL="342900" indent="-342900">
              <a:buFont typeface="+mj-lt"/>
              <a:buAutoNum type="arabicPeriod"/>
            </a:pPr>
            <a:r>
              <a:rPr lang="de-DE" sz="1600" dirty="0" smtClean="0"/>
              <a:t>(e) Trennung in Training- und Testmenge, Training, Test</a:t>
            </a:r>
            <a:endParaRPr lang="de-DE" sz="1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971600" y="692696"/>
            <a:ext cx="77768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smtClean="0"/>
              <a:t>ALM versus Klassifikation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971600" y="1988840"/>
            <a:ext cx="698477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/>
              <a:t>Generelle Problematik des ALM-Ansatzes:</a:t>
            </a:r>
          </a:p>
          <a:p>
            <a:pPr marL="342900" indent="-342900">
              <a:buFont typeface="+mj-lt"/>
              <a:buAutoNum type="arabicPeriod"/>
            </a:pPr>
            <a:r>
              <a:rPr lang="de-DE" sz="1600" dirty="0" smtClean="0"/>
              <a:t>Kovarianzen zwischen benachbarten </a:t>
            </a:r>
            <a:r>
              <a:rPr lang="de-DE" sz="1600" dirty="0" err="1" smtClean="0"/>
              <a:t>Voxeln</a:t>
            </a:r>
            <a:r>
              <a:rPr lang="de-DE" sz="1600" dirty="0" smtClean="0"/>
              <a:t> werden nicht explizit berücksichtigt (Annahme: sie sind nicht wichtig für die betrachtete kognitive Funktion)</a:t>
            </a:r>
          </a:p>
          <a:p>
            <a:pPr marL="342900" indent="-342900">
              <a:buFont typeface="+mj-lt"/>
              <a:buAutoNum type="arabicPeriod"/>
            </a:pPr>
            <a:r>
              <a:rPr lang="de-DE" sz="1600" dirty="0" err="1" smtClean="0"/>
              <a:t>Unkorreliertes</a:t>
            </a:r>
            <a:r>
              <a:rPr lang="de-DE" sz="1600" dirty="0" smtClean="0"/>
              <a:t> Rauschen – wird durch Filter unterdrückt, die die BOLD-Signale  über benachbarte  </a:t>
            </a:r>
            <a:r>
              <a:rPr lang="de-DE" sz="1600" dirty="0" err="1" smtClean="0"/>
              <a:t>Voxel</a:t>
            </a:r>
            <a:r>
              <a:rPr lang="de-DE" sz="1600" dirty="0" smtClean="0"/>
              <a:t> glätten.</a:t>
            </a:r>
          </a:p>
          <a:p>
            <a:pPr marL="342900" indent="-342900">
              <a:buFont typeface="+mj-lt"/>
              <a:buAutoNum type="arabicPeriod"/>
            </a:pPr>
            <a:r>
              <a:rPr lang="de-DE" sz="1600" dirty="0" smtClean="0"/>
              <a:t>Alternative: </a:t>
            </a:r>
            <a:r>
              <a:rPr lang="de-DE" sz="1600" dirty="0" err="1" smtClean="0"/>
              <a:t>Multivoxel</a:t>
            </a:r>
            <a:r>
              <a:rPr lang="de-DE" sz="1600" dirty="0" smtClean="0"/>
              <a:t> Pattern Analysis (MVA) – „modellfrei‘‘, Klassifikationsverfahren</a:t>
            </a:r>
            <a:endParaRPr lang="de-DE" sz="1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971600" y="908720"/>
            <a:ext cx="720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/>
              <a:t>Ansätze zur Klassifikation:</a:t>
            </a:r>
            <a:endParaRPr lang="de-DE" sz="2400" dirty="0"/>
          </a:p>
        </p:txBody>
      </p:sp>
      <p:sp>
        <p:nvSpPr>
          <p:cNvPr id="4" name="Textfeld 3"/>
          <p:cNvSpPr txBox="1"/>
          <p:nvPr/>
        </p:nvSpPr>
        <p:spPr>
          <a:xfrm>
            <a:off x="971600" y="1740872"/>
            <a:ext cx="763284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de-DE" sz="1600" dirty="0" smtClean="0"/>
              <a:t>Faktorenanalyse – PCA</a:t>
            </a:r>
          </a:p>
          <a:p>
            <a:pPr marL="342900" indent="-342900">
              <a:buFont typeface="+mj-lt"/>
              <a:buAutoNum type="arabicPeriod"/>
            </a:pPr>
            <a:r>
              <a:rPr lang="de-DE" sz="1600" dirty="0" smtClean="0"/>
              <a:t>Multiple Regression</a:t>
            </a:r>
          </a:p>
          <a:p>
            <a:pPr marL="342900" indent="-342900">
              <a:buFont typeface="+mj-lt"/>
              <a:buAutoNum type="arabicPeriod"/>
            </a:pPr>
            <a:r>
              <a:rPr lang="de-DE" sz="1600" dirty="0" smtClean="0"/>
              <a:t>Partial Least </a:t>
            </a:r>
            <a:r>
              <a:rPr lang="de-DE" sz="1600" dirty="0" err="1" smtClean="0"/>
              <a:t>Squares</a:t>
            </a:r>
            <a:r>
              <a:rPr lang="de-DE" sz="1600" dirty="0" smtClean="0"/>
              <a:t> (Kanonische Korrelation)</a:t>
            </a:r>
          </a:p>
          <a:p>
            <a:pPr marL="342900" indent="-342900">
              <a:buFont typeface="+mj-lt"/>
              <a:buAutoNum type="arabicPeriod"/>
            </a:pPr>
            <a:r>
              <a:rPr lang="de-DE" sz="1600" dirty="0" smtClean="0"/>
              <a:t>Neuronale Netze (</a:t>
            </a:r>
            <a:r>
              <a:rPr lang="de-DE" sz="1600" dirty="0" err="1" smtClean="0"/>
              <a:t>Artificial</a:t>
            </a:r>
            <a:r>
              <a:rPr lang="de-DE" sz="1600" dirty="0" smtClean="0"/>
              <a:t> </a:t>
            </a:r>
            <a:r>
              <a:rPr lang="de-DE" sz="1600" dirty="0" err="1" smtClean="0"/>
              <a:t>Neural</a:t>
            </a:r>
            <a:r>
              <a:rPr lang="de-DE" sz="1600" dirty="0" smtClean="0"/>
              <a:t> </a:t>
            </a:r>
            <a:r>
              <a:rPr lang="de-DE" sz="1600" dirty="0" err="1" smtClean="0"/>
              <a:t>Nets</a:t>
            </a:r>
            <a:r>
              <a:rPr lang="de-DE" sz="1600" dirty="0" smtClean="0"/>
              <a:t> – ANNs)</a:t>
            </a:r>
          </a:p>
          <a:p>
            <a:pPr marL="342900" indent="-342900">
              <a:buFont typeface="+mj-lt"/>
              <a:buAutoNum type="arabicPeriod"/>
            </a:pPr>
            <a:r>
              <a:rPr lang="de-DE" sz="1600" dirty="0" smtClean="0"/>
              <a:t>K </a:t>
            </a:r>
            <a:r>
              <a:rPr lang="de-DE" sz="1600" dirty="0" err="1" smtClean="0"/>
              <a:t>nearest</a:t>
            </a:r>
            <a:r>
              <a:rPr lang="de-DE" sz="1600" dirty="0" smtClean="0"/>
              <a:t> </a:t>
            </a:r>
            <a:r>
              <a:rPr lang="de-DE" sz="1600" dirty="0" err="1" smtClean="0"/>
              <a:t>neighbours</a:t>
            </a:r>
            <a:endParaRPr lang="de-DE" sz="1600" dirty="0" smtClean="0"/>
          </a:p>
          <a:p>
            <a:pPr marL="342900" indent="-342900">
              <a:buFont typeface="+mj-lt"/>
              <a:buAutoNum type="arabicPeriod"/>
            </a:pPr>
            <a:r>
              <a:rPr lang="de-DE" sz="1600" dirty="0" err="1" smtClean="0"/>
              <a:t>Bayes</a:t>
            </a:r>
            <a:r>
              <a:rPr lang="de-DE" sz="1600" dirty="0" smtClean="0"/>
              <a:t>-Ansatz  P(C|X) = P(X|C)P(C)/P(X), </a:t>
            </a:r>
            <a:r>
              <a:rPr lang="de-DE" sz="1600" dirty="0" err="1" smtClean="0"/>
              <a:t>Gaußsche</a:t>
            </a:r>
            <a:r>
              <a:rPr lang="de-DE" sz="1600" dirty="0" smtClean="0"/>
              <a:t>  Verteilung</a:t>
            </a:r>
          </a:p>
          <a:p>
            <a:pPr marL="342900" indent="-342900">
              <a:buFont typeface="+mj-lt"/>
              <a:buAutoNum type="arabicPeriod"/>
            </a:pPr>
            <a:r>
              <a:rPr lang="de-DE" sz="1600" dirty="0" smtClean="0"/>
              <a:t>Fishers Lineare </a:t>
            </a:r>
            <a:r>
              <a:rPr lang="de-DE" sz="1600" dirty="0" err="1" smtClean="0"/>
              <a:t>Diskriminanzanalyse</a:t>
            </a:r>
            <a:r>
              <a:rPr lang="de-DE" sz="1600" dirty="0" smtClean="0"/>
              <a:t> (LDA, - im Prinzip nichtparametrisch)</a:t>
            </a:r>
          </a:p>
          <a:p>
            <a:pPr marL="342900" indent="-342900">
              <a:buFont typeface="+mj-lt"/>
              <a:buAutoNum type="arabicPeriod"/>
            </a:pPr>
            <a:r>
              <a:rPr lang="de-DE" sz="1600" dirty="0" smtClean="0"/>
              <a:t>Logistische Regression</a:t>
            </a:r>
          </a:p>
          <a:p>
            <a:pPr marL="342900" indent="-342900">
              <a:buFont typeface="+mj-lt"/>
              <a:buAutoNum type="arabicPeriod"/>
            </a:pPr>
            <a:r>
              <a:rPr lang="de-DE" sz="1600" dirty="0" smtClean="0"/>
              <a:t>Regularisierte </a:t>
            </a:r>
            <a:r>
              <a:rPr lang="de-DE" sz="1600" dirty="0" err="1" smtClean="0"/>
              <a:t>Diskriminanzanalysen</a:t>
            </a:r>
            <a:endParaRPr lang="de-DE" sz="1600" dirty="0" smtClean="0"/>
          </a:p>
          <a:p>
            <a:pPr marL="342900" indent="-342900">
              <a:buFont typeface="+mj-lt"/>
              <a:buAutoNum type="arabicPeriod"/>
            </a:pPr>
            <a:r>
              <a:rPr lang="de-DE" sz="1600" dirty="0" err="1" smtClean="0"/>
              <a:t>Kernel</a:t>
            </a:r>
            <a:r>
              <a:rPr lang="de-DE" sz="1600" dirty="0" smtClean="0"/>
              <a:t> </a:t>
            </a:r>
            <a:r>
              <a:rPr lang="de-DE" sz="1600" dirty="0" err="1" smtClean="0"/>
              <a:t>Methods</a:t>
            </a:r>
            <a:endParaRPr lang="de-DE" sz="1600" dirty="0" smtClean="0"/>
          </a:p>
          <a:p>
            <a:pPr marL="342900" indent="-342900">
              <a:buFont typeface="+mj-lt"/>
              <a:buAutoNum type="arabicPeriod"/>
            </a:pPr>
            <a:r>
              <a:rPr lang="de-DE" sz="1600" dirty="0" smtClean="0"/>
              <a:t>Support </a:t>
            </a:r>
            <a:r>
              <a:rPr lang="de-DE" sz="1600" dirty="0" err="1" smtClean="0"/>
              <a:t>Vector</a:t>
            </a:r>
            <a:r>
              <a:rPr lang="de-DE" sz="1600" dirty="0" smtClean="0"/>
              <a:t> Machines (SVMs)</a:t>
            </a:r>
          </a:p>
          <a:p>
            <a:pPr marL="342900" indent="-342900">
              <a:buFont typeface="+mj-lt"/>
              <a:buAutoNum type="arabicPeriod"/>
            </a:pPr>
            <a:r>
              <a:rPr lang="de-DE" sz="1600" dirty="0" smtClean="0"/>
              <a:t>P &gt;&gt; n</a:t>
            </a:r>
            <a:endParaRPr lang="de-DE" sz="1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971600" y="908720"/>
            <a:ext cx="720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 smtClean="0"/>
              <a:t>Klassifikation</a:t>
            </a:r>
            <a:endParaRPr lang="de-DE" sz="2800" dirty="0"/>
          </a:p>
        </p:txBody>
      </p:sp>
      <p:sp>
        <p:nvSpPr>
          <p:cNvPr id="5" name="Textfeld 4"/>
          <p:cNvSpPr txBox="1"/>
          <p:nvPr/>
        </p:nvSpPr>
        <p:spPr>
          <a:xfrm>
            <a:off x="971600" y="2492896"/>
            <a:ext cx="72728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/>
              <a:t>Fragen und Probleme:</a:t>
            </a:r>
          </a:p>
          <a:p>
            <a:endParaRPr lang="de-DE" sz="1600" dirty="0" smtClean="0"/>
          </a:p>
          <a:p>
            <a:pPr marL="342900" indent="-342900">
              <a:buFont typeface="+mj-lt"/>
              <a:buAutoNum type="arabicPeriod"/>
            </a:pPr>
            <a:r>
              <a:rPr lang="de-DE" sz="1600" dirty="0" smtClean="0"/>
              <a:t>Validität der Indikatoren/Prädiktoren</a:t>
            </a:r>
          </a:p>
          <a:p>
            <a:pPr marL="342900" indent="-342900">
              <a:buFont typeface="+mj-lt"/>
              <a:buAutoNum type="arabicPeriod"/>
            </a:pPr>
            <a:r>
              <a:rPr lang="de-DE" sz="1600" dirty="0" smtClean="0"/>
              <a:t>Korrelationen zwischen den Indikatoren: </a:t>
            </a:r>
            <a:r>
              <a:rPr lang="de-DE" sz="1600" dirty="0" err="1" smtClean="0"/>
              <a:t>Multikollinearität</a:t>
            </a:r>
            <a:endParaRPr lang="de-DE" sz="1600" dirty="0" smtClean="0"/>
          </a:p>
          <a:p>
            <a:pPr marL="342900" indent="-342900">
              <a:buFont typeface="+mj-lt"/>
              <a:buAutoNum type="arabicPeriod"/>
            </a:pPr>
            <a:r>
              <a:rPr lang="de-DE" sz="1600" dirty="0" smtClean="0"/>
              <a:t>Verhältnis der Anzahl p der Indikatoren zur Anzahl n der Fälle</a:t>
            </a:r>
          </a:p>
          <a:p>
            <a:pPr marL="342900" indent="-342900">
              <a:buFont typeface="+mj-lt"/>
              <a:buAutoNum type="arabicPeriod"/>
            </a:pPr>
            <a:r>
              <a:rPr lang="de-DE" sz="1600" dirty="0" smtClean="0"/>
              <a:t>Trennbarkeit der Klassen anhand der Indikatoren</a:t>
            </a:r>
            <a:endParaRPr lang="de-DE" sz="1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0849" y="2420888"/>
            <a:ext cx="4067175" cy="293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feld 2"/>
          <p:cNvSpPr txBox="1"/>
          <p:nvPr/>
        </p:nvSpPr>
        <p:spPr>
          <a:xfrm>
            <a:off x="971600" y="908720"/>
            <a:ext cx="720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 smtClean="0"/>
              <a:t>Klassifikation</a:t>
            </a:r>
            <a:endParaRPr lang="de-DE" sz="2800" dirty="0"/>
          </a:p>
        </p:txBody>
      </p:sp>
      <p:sp>
        <p:nvSpPr>
          <p:cNvPr id="4" name="Textfeld 3"/>
          <p:cNvSpPr txBox="1"/>
          <p:nvPr/>
        </p:nvSpPr>
        <p:spPr>
          <a:xfrm>
            <a:off x="971600" y="1772816"/>
            <a:ext cx="6696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PCA (Hauptkomponentenanalyse) und </a:t>
            </a:r>
            <a:r>
              <a:rPr lang="de-DE" dirty="0" err="1" smtClean="0"/>
              <a:t>Diskriminanzanalyse</a:t>
            </a:r>
            <a:endParaRPr lang="de-DE" dirty="0"/>
          </a:p>
        </p:txBody>
      </p:sp>
      <p:sp>
        <p:nvSpPr>
          <p:cNvPr id="5" name="Textfeld 4"/>
          <p:cNvSpPr txBox="1"/>
          <p:nvPr/>
        </p:nvSpPr>
        <p:spPr>
          <a:xfrm>
            <a:off x="4716016" y="2924944"/>
            <a:ext cx="41764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/>
              <a:t>PCA und zwei Gruppen/Klassen: 1-te Achse wird nach Maßgabe der maximalen Varianz der Projektionen gewählt, trennt aber die Klassen nicht. </a:t>
            </a:r>
            <a:endParaRPr lang="de-DE" sz="1600" dirty="0"/>
          </a:p>
        </p:txBody>
      </p:sp>
      <p:sp>
        <p:nvSpPr>
          <p:cNvPr id="6" name="Textfeld 5"/>
          <p:cNvSpPr txBox="1"/>
          <p:nvPr/>
        </p:nvSpPr>
        <p:spPr>
          <a:xfrm>
            <a:off x="971600" y="5877272"/>
            <a:ext cx="58326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/>
              <a:t>Martinez &amp; </a:t>
            </a:r>
            <a:r>
              <a:rPr lang="de-DE" sz="1600" dirty="0" err="1" smtClean="0"/>
              <a:t>Kak</a:t>
            </a:r>
            <a:r>
              <a:rPr lang="de-DE" sz="1600" dirty="0" smtClean="0"/>
              <a:t> (2001) PCA versus LDA</a:t>
            </a:r>
            <a:r>
              <a:rPr lang="de-DE" sz="1600" i="1" dirty="0" smtClean="0"/>
              <a:t>.  IEEE Transaction on Pattern Analysis </a:t>
            </a:r>
            <a:r>
              <a:rPr lang="de-DE" sz="1600" i="1" dirty="0" err="1" smtClean="0"/>
              <a:t>and</a:t>
            </a:r>
            <a:r>
              <a:rPr lang="de-DE" sz="1600" i="1" dirty="0" smtClean="0"/>
              <a:t> </a:t>
            </a:r>
            <a:r>
              <a:rPr lang="de-DE" sz="1600" i="1" dirty="0" err="1" smtClean="0"/>
              <a:t>Machine</a:t>
            </a:r>
            <a:r>
              <a:rPr lang="de-DE" sz="1600" i="1" dirty="0" smtClean="0"/>
              <a:t> </a:t>
            </a:r>
            <a:r>
              <a:rPr lang="de-DE" sz="1600" i="1" dirty="0" err="1" smtClean="0"/>
              <a:t>Intelligence</a:t>
            </a:r>
            <a:r>
              <a:rPr lang="de-DE" sz="1600" dirty="0" smtClean="0"/>
              <a:t>, 23(2), 228-233</a:t>
            </a:r>
            <a:endParaRPr lang="de-DE" sz="1600" dirty="0"/>
          </a:p>
        </p:txBody>
      </p:sp>
      <p:sp>
        <p:nvSpPr>
          <p:cNvPr id="7" name="Textfeld 6"/>
          <p:cNvSpPr txBox="1"/>
          <p:nvPr/>
        </p:nvSpPr>
        <p:spPr>
          <a:xfrm>
            <a:off x="6084168" y="4437112"/>
            <a:ext cx="273630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/>
              <a:t>Diese Autoren zeigen, dass manchmal auch die PCA besser als die LDA diskriminiert!</a:t>
            </a:r>
            <a:endParaRPr lang="de-DE" sz="1600" dirty="0"/>
          </a:p>
        </p:txBody>
      </p:sp>
      <p:cxnSp>
        <p:nvCxnSpPr>
          <p:cNvPr id="9" name="Gerade Verbindung mit Pfeil 8"/>
          <p:cNvCxnSpPr/>
          <p:nvPr/>
        </p:nvCxnSpPr>
        <p:spPr>
          <a:xfrm flipH="1">
            <a:off x="5508104" y="5013176"/>
            <a:ext cx="504056" cy="864096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950913" y="1521619"/>
            <a:ext cx="7797551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de-DE" sz="2000" dirty="0" smtClean="0"/>
              <a:t>Arten der Analyse – Allgemeines Lineares Modell (ALM) versus Klassifikationsverfahren,</a:t>
            </a:r>
          </a:p>
          <a:p>
            <a:pPr marL="457200" indent="-457200">
              <a:buFont typeface="+mj-lt"/>
              <a:buAutoNum type="arabicPeriod"/>
            </a:pPr>
            <a:r>
              <a:rPr lang="de-DE" sz="2000" dirty="0" smtClean="0"/>
              <a:t>Klassifikationsverfahren</a:t>
            </a:r>
            <a:endParaRPr lang="de-DE" sz="2000" dirty="0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971600" y="836712"/>
            <a:ext cx="49164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de-DE" sz="2000" b="1" dirty="0"/>
              <a:t>Übersicht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971600" y="2708920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ALM</a:t>
            </a:r>
            <a:endParaRPr lang="de-DE" dirty="0"/>
          </a:p>
        </p:txBody>
      </p:sp>
      <p:graphicFrame>
        <p:nvGraphicFramePr>
          <p:cNvPr id="58369" name="Object 1"/>
          <p:cNvGraphicFramePr>
            <a:graphicFrameLocks noChangeAspect="1"/>
          </p:cNvGraphicFramePr>
          <p:nvPr/>
        </p:nvGraphicFramePr>
        <p:xfrm>
          <a:off x="1042988" y="3079070"/>
          <a:ext cx="2867025" cy="503238"/>
        </p:xfrm>
        <a:graphic>
          <a:graphicData uri="http://schemas.openxmlformats.org/presentationml/2006/ole">
            <p:oleObj spid="_x0000_s58369" name="Formel" r:id="rId3" imgW="1307880" imgH="228600" progId="Equation.3">
              <p:embed/>
            </p:oleObj>
          </a:graphicData>
        </a:graphic>
      </p:graphicFrame>
      <p:sp>
        <p:nvSpPr>
          <p:cNvPr id="9" name="Textfeld 8"/>
          <p:cNvSpPr txBox="1"/>
          <p:nvPr/>
        </p:nvSpPr>
        <p:spPr>
          <a:xfrm>
            <a:off x="971600" y="3933056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Bedingungen</a:t>
            </a:r>
            <a:endParaRPr lang="de-DE" dirty="0"/>
          </a:p>
        </p:txBody>
      </p:sp>
      <p:sp>
        <p:nvSpPr>
          <p:cNvPr id="10" name="Textfeld 9"/>
          <p:cNvSpPr txBox="1"/>
          <p:nvPr/>
        </p:nvSpPr>
        <p:spPr>
          <a:xfrm>
            <a:off x="2627784" y="3933056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Reaktionen</a:t>
            </a:r>
            <a:endParaRPr lang="de-DE" dirty="0"/>
          </a:p>
        </p:txBody>
      </p:sp>
      <p:cxnSp>
        <p:nvCxnSpPr>
          <p:cNvPr id="11" name="Gerade Verbindung mit Pfeil 10"/>
          <p:cNvCxnSpPr/>
          <p:nvPr/>
        </p:nvCxnSpPr>
        <p:spPr>
          <a:xfrm flipV="1">
            <a:off x="1619672" y="3582308"/>
            <a:ext cx="0" cy="28803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mit Pfeil 11"/>
          <p:cNvCxnSpPr/>
          <p:nvPr/>
        </p:nvCxnSpPr>
        <p:spPr>
          <a:xfrm flipV="1">
            <a:off x="3203848" y="3510300"/>
            <a:ext cx="0" cy="36004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feld 12"/>
          <p:cNvSpPr txBox="1"/>
          <p:nvPr/>
        </p:nvSpPr>
        <p:spPr>
          <a:xfrm>
            <a:off x="971600" y="4499828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Klassifikation</a:t>
            </a:r>
            <a:endParaRPr lang="de-DE" dirty="0"/>
          </a:p>
        </p:txBody>
      </p:sp>
      <p:graphicFrame>
        <p:nvGraphicFramePr>
          <p:cNvPr id="58370" name="Object 2"/>
          <p:cNvGraphicFramePr>
            <a:graphicFrameLocks noChangeAspect="1"/>
          </p:cNvGraphicFramePr>
          <p:nvPr/>
        </p:nvGraphicFramePr>
        <p:xfrm>
          <a:off x="1123107" y="4791437"/>
          <a:ext cx="4745037" cy="1527175"/>
        </p:xfrm>
        <a:graphic>
          <a:graphicData uri="http://schemas.openxmlformats.org/presentationml/2006/ole">
            <p:oleObj spid="_x0000_s58370" name="Equation" r:id="rId4" imgW="2895480" imgH="93960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  <p:bldP spid="1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1" y="3140969"/>
            <a:ext cx="4159974" cy="72008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  <p:sp>
        <p:nvSpPr>
          <p:cNvPr id="5" name="Textfeld 4"/>
          <p:cNvSpPr txBox="1"/>
          <p:nvPr/>
        </p:nvSpPr>
        <p:spPr>
          <a:xfrm>
            <a:off x="971600" y="908720"/>
            <a:ext cx="720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 smtClean="0"/>
              <a:t>Klassifikation</a:t>
            </a:r>
            <a:endParaRPr lang="de-DE" sz="2800" dirty="0"/>
          </a:p>
        </p:txBody>
      </p:sp>
      <p:graphicFrame>
        <p:nvGraphicFramePr>
          <p:cNvPr id="7" name="Objekt 6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p:oleObj spid="_x0000_s93186" name="Formel" r:id="rId4" imgW="114120" imgH="215640" progId="Equation.3">
              <p:embed/>
            </p:oleObj>
          </a:graphicData>
        </a:graphic>
      </p:graphicFrame>
      <p:graphicFrame>
        <p:nvGraphicFramePr>
          <p:cNvPr id="93187" name="Object 3"/>
          <p:cNvGraphicFramePr>
            <a:graphicFrameLocks noChangeAspect="1"/>
          </p:cNvGraphicFramePr>
          <p:nvPr/>
        </p:nvGraphicFramePr>
        <p:xfrm>
          <a:off x="971600" y="1988840"/>
          <a:ext cx="2447925" cy="681038"/>
        </p:xfrm>
        <a:graphic>
          <a:graphicData uri="http://schemas.openxmlformats.org/presentationml/2006/ole">
            <p:oleObj spid="_x0000_s93187" name="Formel" r:id="rId5" imgW="1650960" imgH="4572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971600" y="908720"/>
            <a:ext cx="720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 smtClean="0"/>
              <a:t>Klassifikation</a:t>
            </a:r>
            <a:endParaRPr lang="de-DE" sz="2800" dirty="0"/>
          </a:p>
        </p:txBody>
      </p:sp>
      <p:sp>
        <p:nvSpPr>
          <p:cNvPr id="3" name="Textfeld 2"/>
          <p:cNvSpPr txBox="1"/>
          <p:nvPr/>
        </p:nvSpPr>
        <p:spPr>
          <a:xfrm>
            <a:off x="971600" y="1844824"/>
            <a:ext cx="74888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/>
              <a:t>Partial Least </a:t>
            </a:r>
            <a:r>
              <a:rPr lang="de-DE" sz="1600" dirty="0" err="1" smtClean="0"/>
              <a:t>Squares</a:t>
            </a:r>
            <a:r>
              <a:rPr lang="de-DE" sz="1600" dirty="0" smtClean="0"/>
              <a:t>: gegeben sind zwei Datensätze X und Y, die über latente Variablen miteinander verknüpft sind:</a:t>
            </a:r>
            <a:endParaRPr lang="de-DE" sz="1600" dirty="0"/>
          </a:p>
        </p:txBody>
      </p:sp>
      <p:graphicFrame>
        <p:nvGraphicFramePr>
          <p:cNvPr id="187394" name="Object 2"/>
          <p:cNvGraphicFramePr>
            <a:graphicFrameLocks noChangeAspect="1"/>
          </p:cNvGraphicFramePr>
          <p:nvPr/>
        </p:nvGraphicFramePr>
        <p:xfrm>
          <a:off x="1043608" y="2636912"/>
          <a:ext cx="1080119" cy="583410"/>
        </p:xfrm>
        <a:graphic>
          <a:graphicData uri="http://schemas.openxmlformats.org/presentationml/2006/ole">
            <p:oleObj spid="_x0000_s187394" name="Formel" r:id="rId3" imgW="799920" imgH="431640" progId="Equation.3">
              <p:embed/>
            </p:oleObj>
          </a:graphicData>
        </a:graphic>
      </p:graphicFrame>
      <p:graphicFrame>
        <p:nvGraphicFramePr>
          <p:cNvPr id="187396" name="Object 4"/>
          <p:cNvGraphicFramePr>
            <a:graphicFrameLocks noChangeAspect="1"/>
          </p:cNvGraphicFramePr>
          <p:nvPr/>
        </p:nvGraphicFramePr>
        <p:xfrm>
          <a:off x="1043609" y="5157192"/>
          <a:ext cx="3384375" cy="582729"/>
        </p:xfrm>
        <a:graphic>
          <a:graphicData uri="http://schemas.openxmlformats.org/presentationml/2006/ole">
            <p:oleObj spid="_x0000_s187396" name="Formel" r:id="rId4" imgW="2501640" imgH="431640" progId="Equation.3">
              <p:embed/>
            </p:oleObj>
          </a:graphicData>
        </a:graphic>
      </p:graphicFrame>
      <p:sp>
        <p:nvSpPr>
          <p:cNvPr id="7" name="Textfeld 6"/>
          <p:cNvSpPr txBox="1"/>
          <p:nvPr/>
        </p:nvSpPr>
        <p:spPr>
          <a:xfrm>
            <a:off x="971600" y="5949280"/>
            <a:ext cx="69127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/>
              <a:t>Die PLS ist verwandt mit der Kanonischen Korrelation und über diese mit der </a:t>
            </a:r>
            <a:r>
              <a:rPr lang="de-DE" sz="1600" dirty="0" err="1" smtClean="0"/>
              <a:t>Fisherschen</a:t>
            </a:r>
            <a:r>
              <a:rPr lang="de-DE" sz="1600" dirty="0" smtClean="0"/>
              <a:t> </a:t>
            </a:r>
            <a:r>
              <a:rPr lang="de-DE" sz="1600" dirty="0" err="1" smtClean="0"/>
              <a:t>Disktriminanzanalyse</a:t>
            </a:r>
            <a:endParaRPr lang="de-DE" sz="1600" dirty="0"/>
          </a:p>
        </p:txBody>
      </p:sp>
      <p:sp>
        <p:nvSpPr>
          <p:cNvPr id="8" name="Textfeld 7"/>
          <p:cNvSpPr txBox="1"/>
          <p:nvPr/>
        </p:nvSpPr>
        <p:spPr>
          <a:xfrm>
            <a:off x="971600" y="3371508"/>
            <a:ext cx="41764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de-DE" sz="1600" dirty="0" smtClean="0"/>
              <a:t>X als Linearkombination linear unabhängiger (eventuell orthogonaler) Vektoren in T, </a:t>
            </a:r>
          </a:p>
          <a:p>
            <a:pPr marL="342900" indent="-342900">
              <a:buFont typeface="+mj-lt"/>
              <a:buAutoNum type="arabicPeriod"/>
            </a:pPr>
            <a:r>
              <a:rPr lang="de-DE" sz="1600" dirty="0" smtClean="0"/>
              <a:t>Y analog, </a:t>
            </a:r>
            <a:r>
              <a:rPr lang="de-DE" sz="1600" dirty="0" err="1" smtClean="0"/>
              <a:t>l.u</a:t>
            </a:r>
            <a:r>
              <a:rPr lang="de-DE" sz="1600" dirty="0" smtClean="0"/>
              <a:t>. Vektoren in U</a:t>
            </a:r>
          </a:p>
          <a:p>
            <a:pPr marL="342900" indent="-342900">
              <a:buFont typeface="+mj-lt"/>
              <a:buAutoNum type="arabicPeriod"/>
            </a:pPr>
            <a:r>
              <a:rPr lang="de-DE" sz="1600" dirty="0" smtClean="0"/>
              <a:t>T und U korrelieren paarweise maximal</a:t>
            </a:r>
          </a:p>
          <a:p>
            <a:pPr marL="342900" indent="-342900">
              <a:buFont typeface="+mj-lt"/>
              <a:buAutoNum type="arabicPeriod"/>
            </a:pPr>
            <a:r>
              <a:rPr lang="de-DE" sz="1600" dirty="0" smtClean="0"/>
              <a:t>E und F sind Fehler.</a:t>
            </a:r>
            <a:endParaRPr lang="de-DE" sz="1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971600" y="908720"/>
            <a:ext cx="720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 smtClean="0"/>
              <a:t>Klassifikation</a:t>
            </a:r>
            <a:endParaRPr lang="de-DE" sz="2800" dirty="0"/>
          </a:p>
        </p:txBody>
      </p:sp>
      <p:sp>
        <p:nvSpPr>
          <p:cNvPr id="3" name="Textfeld 2"/>
          <p:cNvSpPr txBox="1"/>
          <p:nvPr/>
        </p:nvSpPr>
        <p:spPr>
          <a:xfrm>
            <a:off x="971600" y="1988840"/>
            <a:ext cx="7416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Neuronale Netze</a:t>
            </a:r>
            <a:endParaRPr lang="de-DE" dirty="0"/>
          </a:p>
        </p:txBody>
      </p:sp>
      <p:pic>
        <p:nvPicPr>
          <p:cNvPr id="1863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2852936"/>
            <a:ext cx="3514725" cy="260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86371" name="Object 3"/>
          <p:cNvGraphicFramePr>
            <a:graphicFrameLocks noChangeAspect="1"/>
          </p:cNvGraphicFramePr>
          <p:nvPr/>
        </p:nvGraphicFramePr>
        <p:xfrm>
          <a:off x="4355977" y="2708921"/>
          <a:ext cx="1512830" cy="720080"/>
        </p:xfrm>
        <a:graphic>
          <a:graphicData uri="http://schemas.openxmlformats.org/presentationml/2006/ole">
            <p:oleObj spid="_x0000_s186371" name="Formel" r:id="rId4" imgW="799920" imgH="380880" progId="Equation.3">
              <p:embed/>
            </p:oleObj>
          </a:graphicData>
        </a:graphic>
      </p:graphicFrame>
      <p:graphicFrame>
        <p:nvGraphicFramePr>
          <p:cNvPr id="186372" name="Object 4"/>
          <p:cNvGraphicFramePr>
            <a:graphicFrameLocks noChangeAspect="1"/>
          </p:cNvGraphicFramePr>
          <p:nvPr/>
        </p:nvGraphicFramePr>
        <p:xfrm>
          <a:off x="4355977" y="3717032"/>
          <a:ext cx="3784344" cy="1512168"/>
        </p:xfrm>
        <a:graphic>
          <a:graphicData uri="http://schemas.openxmlformats.org/presentationml/2006/ole">
            <p:oleObj spid="_x0000_s186372" name="Formel" r:id="rId5" imgW="2286000" imgH="914400" progId="Equation.3">
              <p:embed/>
            </p:oleObj>
          </a:graphicData>
        </a:graphic>
      </p:graphicFrame>
      <p:graphicFrame>
        <p:nvGraphicFramePr>
          <p:cNvPr id="186373" name="Object 5"/>
          <p:cNvGraphicFramePr>
            <a:graphicFrameLocks noChangeAspect="1"/>
          </p:cNvGraphicFramePr>
          <p:nvPr/>
        </p:nvGraphicFramePr>
        <p:xfrm>
          <a:off x="4399831" y="5732463"/>
          <a:ext cx="1468313" cy="669806"/>
        </p:xfrm>
        <a:graphic>
          <a:graphicData uri="http://schemas.openxmlformats.org/presentationml/2006/ole">
            <p:oleObj spid="_x0000_s186373" name="Formel" r:id="rId6" imgW="838080" imgH="380880" progId="Equation.3">
              <p:embed/>
            </p:oleObj>
          </a:graphicData>
        </a:graphic>
      </p:graphicFrame>
      <p:sp>
        <p:nvSpPr>
          <p:cNvPr id="8" name="Textfeld 7"/>
          <p:cNvSpPr txBox="1"/>
          <p:nvPr/>
        </p:nvSpPr>
        <p:spPr>
          <a:xfrm>
            <a:off x="6300192" y="5949280"/>
            <a:ext cx="2304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(Schätzung:  Back-Propagation)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4819" name="Object 3"/>
          <p:cNvGraphicFramePr>
            <a:graphicFrameLocks noChangeAspect="1"/>
          </p:cNvGraphicFramePr>
          <p:nvPr/>
        </p:nvGraphicFramePr>
        <p:xfrm>
          <a:off x="5004048" y="3789040"/>
          <a:ext cx="3613150" cy="590550"/>
        </p:xfrm>
        <a:graphic>
          <a:graphicData uri="http://schemas.openxmlformats.org/presentationml/2006/ole">
            <p:oleObj spid="_x0000_s122882" name="Formel" r:id="rId3" imgW="2654280" imgH="431640" progId="Equation.3">
              <p:embed/>
            </p:oleObj>
          </a:graphicData>
        </a:graphic>
      </p:graphicFrame>
      <p:graphicFrame>
        <p:nvGraphicFramePr>
          <p:cNvPr id="34823" name="Object 7"/>
          <p:cNvGraphicFramePr>
            <a:graphicFrameLocks noChangeAspect="1"/>
          </p:cNvGraphicFramePr>
          <p:nvPr/>
        </p:nvGraphicFramePr>
        <p:xfrm>
          <a:off x="1043608" y="2996952"/>
          <a:ext cx="2144713" cy="590550"/>
        </p:xfrm>
        <a:graphic>
          <a:graphicData uri="http://schemas.openxmlformats.org/presentationml/2006/ole">
            <p:oleObj spid="_x0000_s122883" name="Formel" r:id="rId4" imgW="1574640" imgH="431640" progId="Equation.3">
              <p:embed/>
            </p:oleObj>
          </a:graphicData>
        </a:graphic>
      </p:graphicFrame>
      <p:graphicFrame>
        <p:nvGraphicFramePr>
          <p:cNvPr id="34824" name="Object 8"/>
          <p:cNvGraphicFramePr>
            <a:graphicFrameLocks noChangeAspect="1"/>
          </p:cNvGraphicFramePr>
          <p:nvPr/>
        </p:nvGraphicFramePr>
        <p:xfrm>
          <a:off x="1043608" y="4512096"/>
          <a:ext cx="3336925" cy="573088"/>
        </p:xfrm>
        <a:graphic>
          <a:graphicData uri="http://schemas.openxmlformats.org/presentationml/2006/ole">
            <p:oleObj spid="_x0000_s122884" name="Formel" r:id="rId5" imgW="2450880" imgH="419040" progId="Equation.3">
              <p:embed/>
            </p:oleObj>
          </a:graphicData>
        </a:graphic>
      </p:graphicFrame>
      <p:graphicFrame>
        <p:nvGraphicFramePr>
          <p:cNvPr id="34825" name="Object 9"/>
          <p:cNvGraphicFramePr>
            <a:graphicFrameLocks noChangeAspect="1"/>
          </p:cNvGraphicFramePr>
          <p:nvPr/>
        </p:nvGraphicFramePr>
        <p:xfrm>
          <a:off x="971600" y="5236577"/>
          <a:ext cx="5172285" cy="631403"/>
        </p:xfrm>
        <a:graphic>
          <a:graphicData uri="http://schemas.openxmlformats.org/presentationml/2006/ole">
            <p:oleObj spid="_x0000_s122885" name="Formel" r:id="rId6" imgW="3238200" imgH="393480" progId="Equation.3">
              <p:embed/>
            </p:oleObj>
          </a:graphicData>
        </a:graphic>
      </p:graphicFrame>
      <p:sp>
        <p:nvSpPr>
          <p:cNvPr id="14" name="Textfeld 13"/>
          <p:cNvSpPr txBox="1"/>
          <p:nvPr/>
        </p:nvSpPr>
        <p:spPr>
          <a:xfrm>
            <a:off x="2123728" y="6011996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 smtClean="0"/>
              <a:t>Mahalanobis</a:t>
            </a:r>
            <a:r>
              <a:rPr lang="de-DE" dirty="0" smtClean="0"/>
              <a:t>-Distanz</a:t>
            </a:r>
            <a:endParaRPr lang="de-DE" dirty="0"/>
          </a:p>
        </p:txBody>
      </p:sp>
      <p:graphicFrame>
        <p:nvGraphicFramePr>
          <p:cNvPr id="11" name="Objekt 10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p:oleObj spid="_x0000_s122886" name="Formel" r:id="rId7" imgW="114120" imgH="215640" progId="Equation.3">
              <p:embed/>
            </p:oleObj>
          </a:graphicData>
        </a:graphic>
      </p:graphicFrame>
      <p:graphicFrame>
        <p:nvGraphicFramePr>
          <p:cNvPr id="34827" name="Object 11"/>
          <p:cNvGraphicFramePr>
            <a:graphicFrameLocks noChangeAspect="1"/>
          </p:cNvGraphicFramePr>
          <p:nvPr/>
        </p:nvGraphicFramePr>
        <p:xfrm>
          <a:off x="1043608" y="2348880"/>
          <a:ext cx="2300288" cy="573088"/>
        </p:xfrm>
        <a:graphic>
          <a:graphicData uri="http://schemas.openxmlformats.org/presentationml/2006/ole">
            <p:oleObj spid="_x0000_s122887" name="Formel" r:id="rId8" imgW="1688760" imgH="419040" progId="Equation.3">
              <p:embed/>
            </p:oleObj>
          </a:graphicData>
        </a:graphic>
      </p:graphicFrame>
      <p:graphicFrame>
        <p:nvGraphicFramePr>
          <p:cNvPr id="34829" name="Object 13"/>
          <p:cNvGraphicFramePr>
            <a:graphicFrameLocks noChangeAspect="1"/>
          </p:cNvGraphicFramePr>
          <p:nvPr/>
        </p:nvGraphicFramePr>
        <p:xfrm>
          <a:off x="1043608" y="3789040"/>
          <a:ext cx="3354388" cy="330200"/>
        </p:xfrm>
        <a:graphic>
          <a:graphicData uri="http://schemas.openxmlformats.org/presentationml/2006/ole">
            <p:oleObj spid="_x0000_s122888" name="Formel" r:id="rId9" imgW="2463480" imgH="241200" progId="Equation.3">
              <p:embed/>
            </p:oleObj>
          </a:graphicData>
        </a:graphic>
      </p:graphicFrame>
      <p:sp>
        <p:nvSpPr>
          <p:cNvPr id="13" name="Textfeld 12"/>
          <p:cNvSpPr txBox="1"/>
          <p:nvPr/>
        </p:nvSpPr>
        <p:spPr>
          <a:xfrm>
            <a:off x="971600" y="1700808"/>
            <a:ext cx="61206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smtClean="0"/>
              <a:t>Der </a:t>
            </a:r>
            <a:r>
              <a:rPr lang="de-DE" sz="2000" dirty="0" err="1" smtClean="0"/>
              <a:t>Bayes</a:t>
            </a:r>
            <a:r>
              <a:rPr lang="de-DE" sz="2000" dirty="0" smtClean="0"/>
              <a:t>-Ansatz</a:t>
            </a:r>
            <a:endParaRPr lang="de-DE" sz="2000" dirty="0"/>
          </a:p>
        </p:txBody>
      </p:sp>
      <p:sp>
        <p:nvSpPr>
          <p:cNvPr id="15" name="Textfeld 14"/>
          <p:cNvSpPr txBox="1"/>
          <p:nvPr/>
        </p:nvSpPr>
        <p:spPr>
          <a:xfrm>
            <a:off x="971600" y="908720"/>
            <a:ext cx="720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 smtClean="0"/>
              <a:t>Klassifikation</a:t>
            </a:r>
            <a:endParaRPr lang="de-DE" sz="2800" dirty="0"/>
          </a:p>
        </p:txBody>
      </p:sp>
      <p:cxnSp>
        <p:nvCxnSpPr>
          <p:cNvPr id="16" name="Gerade Verbindung 15"/>
          <p:cNvCxnSpPr/>
          <p:nvPr/>
        </p:nvCxnSpPr>
        <p:spPr>
          <a:xfrm>
            <a:off x="2195736" y="5805264"/>
            <a:ext cx="1800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Gerade Verbindung mit Pfeil 17"/>
          <p:cNvCxnSpPr/>
          <p:nvPr/>
        </p:nvCxnSpPr>
        <p:spPr>
          <a:xfrm flipV="1">
            <a:off x="3059832" y="5805264"/>
            <a:ext cx="0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4"/>
          <p:cNvGraphicFramePr>
            <a:graphicFrameLocks noChangeAspect="1"/>
          </p:cNvGraphicFramePr>
          <p:nvPr/>
        </p:nvGraphicFramePr>
        <p:xfrm>
          <a:off x="1099692" y="2776246"/>
          <a:ext cx="2104156" cy="432048"/>
        </p:xfrm>
        <a:graphic>
          <a:graphicData uri="http://schemas.openxmlformats.org/presentationml/2006/ole">
            <p:oleObj spid="_x0000_s131074" name="Formel" r:id="rId3" imgW="1180800" imgH="241200" progId="Equation.3">
              <p:embed/>
            </p:oleObj>
          </a:graphicData>
        </a:graphic>
      </p:graphicFrame>
      <p:graphicFrame>
        <p:nvGraphicFramePr>
          <p:cNvPr id="5" name="Object 6"/>
          <p:cNvGraphicFramePr>
            <a:graphicFrameLocks noChangeAspect="1"/>
          </p:cNvGraphicFramePr>
          <p:nvPr/>
        </p:nvGraphicFramePr>
        <p:xfrm>
          <a:off x="1097211" y="3781728"/>
          <a:ext cx="3978845" cy="637003"/>
        </p:xfrm>
        <a:graphic>
          <a:graphicData uri="http://schemas.openxmlformats.org/presentationml/2006/ole">
            <p:oleObj spid="_x0000_s131075" name="Formel" r:id="rId4" imgW="2869920" imgH="457200" progId="Equation.3">
              <p:embed/>
            </p:oleObj>
          </a:graphicData>
        </a:graphic>
      </p:graphicFrame>
      <p:pic>
        <p:nvPicPr>
          <p:cNvPr id="6" name="Picture 2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48821" y="4562747"/>
            <a:ext cx="2154237" cy="210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feld 6"/>
          <p:cNvSpPr txBox="1"/>
          <p:nvPr/>
        </p:nvSpPr>
        <p:spPr>
          <a:xfrm>
            <a:off x="1043608" y="3338611"/>
            <a:ext cx="5328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Illustration für p = 2</a:t>
            </a:r>
            <a:endParaRPr lang="de-DE" dirty="0"/>
          </a:p>
        </p:txBody>
      </p:sp>
      <p:pic>
        <p:nvPicPr>
          <p:cNvPr id="9" name="Picture 3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05164" y="4077072"/>
            <a:ext cx="3543300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feld 9"/>
          <p:cNvSpPr txBox="1"/>
          <p:nvPr/>
        </p:nvSpPr>
        <p:spPr>
          <a:xfrm>
            <a:off x="971600" y="1628800"/>
            <a:ext cx="74888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smtClean="0"/>
              <a:t>Fishers (1936) Lineare </a:t>
            </a:r>
            <a:r>
              <a:rPr lang="de-DE" sz="2000" dirty="0" err="1" smtClean="0"/>
              <a:t>Diskriminanzanalyse</a:t>
            </a:r>
            <a:endParaRPr lang="de-DE" sz="2000" dirty="0"/>
          </a:p>
        </p:txBody>
      </p:sp>
      <p:sp>
        <p:nvSpPr>
          <p:cNvPr id="11" name="Textfeld 10"/>
          <p:cNvSpPr txBox="1"/>
          <p:nvPr/>
        </p:nvSpPr>
        <p:spPr>
          <a:xfrm>
            <a:off x="971600" y="908720"/>
            <a:ext cx="720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 smtClean="0"/>
              <a:t>Klassifikation</a:t>
            </a:r>
            <a:endParaRPr lang="de-DE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1858" name="Object 2"/>
          <p:cNvGraphicFramePr>
            <a:graphicFrameLocks noChangeAspect="1"/>
          </p:cNvGraphicFramePr>
          <p:nvPr/>
        </p:nvGraphicFramePr>
        <p:xfrm>
          <a:off x="1043608" y="2639442"/>
          <a:ext cx="2103437" cy="431800"/>
        </p:xfrm>
        <a:graphic>
          <a:graphicData uri="http://schemas.openxmlformats.org/presentationml/2006/ole">
            <p:oleObj spid="_x0000_s124930" name="Formel" r:id="rId3" imgW="1180800" imgH="241200" progId="Equation.3">
              <p:embed/>
            </p:oleObj>
          </a:graphicData>
        </a:graphic>
      </p:graphicFrame>
      <p:sp>
        <p:nvSpPr>
          <p:cNvPr id="5" name="Textfeld 4"/>
          <p:cNvSpPr txBox="1"/>
          <p:nvPr/>
        </p:nvSpPr>
        <p:spPr>
          <a:xfrm>
            <a:off x="971600" y="3217247"/>
            <a:ext cx="655272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/>
              <a:t>Strategie: maximiere die Varianz zwischen den Klassen relativ zur Varianz innerhalb der Klassen</a:t>
            </a:r>
            <a:r>
              <a:rPr lang="de-DE" dirty="0" smtClean="0"/>
              <a:t>.</a:t>
            </a:r>
            <a:endParaRPr lang="de-DE" dirty="0"/>
          </a:p>
        </p:txBody>
      </p:sp>
      <p:graphicFrame>
        <p:nvGraphicFramePr>
          <p:cNvPr id="121859" name="Object 3"/>
          <p:cNvGraphicFramePr>
            <a:graphicFrameLocks noChangeAspect="1"/>
          </p:cNvGraphicFramePr>
          <p:nvPr/>
        </p:nvGraphicFramePr>
        <p:xfrm>
          <a:off x="1059632" y="3935586"/>
          <a:ext cx="2441718" cy="645542"/>
        </p:xfrm>
        <a:graphic>
          <a:graphicData uri="http://schemas.openxmlformats.org/presentationml/2006/ole">
            <p:oleObj spid="_x0000_s124931" name="Formel" r:id="rId4" imgW="1688760" imgH="444240" progId="Equation.3">
              <p:embed/>
            </p:oleObj>
          </a:graphicData>
        </a:graphic>
      </p:graphicFrame>
      <p:graphicFrame>
        <p:nvGraphicFramePr>
          <p:cNvPr id="121860" name="Object 4"/>
          <p:cNvGraphicFramePr>
            <a:graphicFrameLocks noChangeAspect="1"/>
          </p:cNvGraphicFramePr>
          <p:nvPr/>
        </p:nvGraphicFramePr>
        <p:xfrm>
          <a:off x="1043609" y="4799682"/>
          <a:ext cx="2160239" cy="345791"/>
        </p:xfrm>
        <a:graphic>
          <a:graphicData uri="http://schemas.openxmlformats.org/presentationml/2006/ole">
            <p:oleObj spid="_x0000_s124932" name="Formel" r:id="rId5" imgW="1511280" imgH="241200" progId="Equation.3">
              <p:embed/>
            </p:oleObj>
          </a:graphicData>
        </a:graphic>
      </p:graphicFrame>
      <p:sp>
        <p:nvSpPr>
          <p:cNvPr id="8" name="Textfeld 7"/>
          <p:cNvSpPr txBox="1"/>
          <p:nvPr/>
        </p:nvSpPr>
        <p:spPr>
          <a:xfrm>
            <a:off x="4788024" y="3935586"/>
            <a:ext cx="41764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/>
              <a:t>B  -- Varianz-Kovarianz zwischen</a:t>
            </a:r>
          </a:p>
          <a:p>
            <a:r>
              <a:rPr lang="de-DE" sz="1600" dirty="0" smtClean="0"/>
              <a:t>W – Varianz-Kovarianz innerhalb</a:t>
            </a:r>
            <a:endParaRPr lang="de-DE" sz="1600" dirty="0"/>
          </a:p>
        </p:txBody>
      </p:sp>
      <p:graphicFrame>
        <p:nvGraphicFramePr>
          <p:cNvPr id="121861" name="Object 5"/>
          <p:cNvGraphicFramePr>
            <a:graphicFrameLocks noChangeAspect="1"/>
          </p:cNvGraphicFramePr>
          <p:nvPr/>
        </p:nvGraphicFramePr>
        <p:xfrm>
          <a:off x="1043608" y="5447754"/>
          <a:ext cx="4032448" cy="650952"/>
        </p:xfrm>
        <a:graphic>
          <a:graphicData uri="http://schemas.openxmlformats.org/presentationml/2006/ole">
            <p:oleObj spid="_x0000_s124933" name="Formel" r:id="rId6" imgW="2997000" imgH="482400" progId="Equation.3">
              <p:embed/>
            </p:oleObj>
          </a:graphicData>
        </a:graphic>
      </p:graphicFrame>
      <p:sp>
        <p:nvSpPr>
          <p:cNvPr id="14" name="Textfeld 13"/>
          <p:cNvSpPr txBox="1"/>
          <p:nvPr/>
        </p:nvSpPr>
        <p:spPr>
          <a:xfrm>
            <a:off x="971600" y="1628800"/>
            <a:ext cx="7488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Fishers (1936) Lineare </a:t>
            </a:r>
            <a:r>
              <a:rPr lang="de-DE" dirty="0" err="1" smtClean="0"/>
              <a:t>Diskriminanzanalyse</a:t>
            </a:r>
            <a:endParaRPr lang="de-DE" dirty="0"/>
          </a:p>
        </p:txBody>
      </p:sp>
      <p:sp>
        <p:nvSpPr>
          <p:cNvPr id="15" name="Textfeld 14"/>
          <p:cNvSpPr txBox="1"/>
          <p:nvPr/>
        </p:nvSpPr>
        <p:spPr>
          <a:xfrm>
            <a:off x="971600" y="908720"/>
            <a:ext cx="720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 smtClean="0"/>
              <a:t>Klassifikation</a:t>
            </a:r>
            <a:endParaRPr lang="de-DE" sz="2800" dirty="0"/>
          </a:p>
        </p:txBody>
      </p:sp>
      <p:sp>
        <p:nvSpPr>
          <p:cNvPr id="10" name="Textfeld 9"/>
          <p:cNvSpPr txBox="1"/>
          <p:nvPr/>
        </p:nvSpPr>
        <p:spPr>
          <a:xfrm>
            <a:off x="971600" y="2204864"/>
            <a:ext cx="76328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/>
              <a:t>Bestimmung der Parameter in</a:t>
            </a:r>
            <a:endParaRPr lang="de-DE" sz="1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1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2450" name="Picture 2" descr="D:\Arbeit\AVorlesungen\AAMainzer Veranstaltungen\SoSe2013\LinearDecisionArea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74620" y="2060848"/>
            <a:ext cx="3794760" cy="4000500"/>
          </a:xfrm>
          <a:prstGeom prst="rect">
            <a:avLst/>
          </a:prstGeom>
          <a:noFill/>
        </p:spPr>
      </p:pic>
      <p:sp>
        <p:nvSpPr>
          <p:cNvPr id="3" name="Textfeld 2"/>
          <p:cNvSpPr txBox="1"/>
          <p:nvPr/>
        </p:nvSpPr>
        <p:spPr>
          <a:xfrm>
            <a:off x="971600" y="764704"/>
            <a:ext cx="77048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/>
              <a:t>Beispiel: 2-dimensionale Lösung. Die Ebene wird in Bereiche aufgeteilt, die zu den Klassen korrespondieren. Charakteristisch für die </a:t>
            </a:r>
            <a:r>
              <a:rPr lang="de-DE" sz="1600" dirty="0" err="1" smtClean="0"/>
              <a:t>Fishersche</a:t>
            </a:r>
            <a:r>
              <a:rPr lang="de-DE" sz="1600" dirty="0" smtClean="0"/>
              <a:t> </a:t>
            </a:r>
            <a:r>
              <a:rPr lang="de-DE" sz="1600" dirty="0" err="1" smtClean="0"/>
              <a:t>Diskriminanzanalyse</a:t>
            </a:r>
            <a:r>
              <a:rPr lang="de-DE" sz="1600" dirty="0" smtClean="0"/>
              <a:t>: Die Bereiche sind durch lineare Funktionen begrenzt. Das liefert oft eine hinreichend, ebenso oft aber auch eine unzureichende Lösung. </a:t>
            </a:r>
            <a:endParaRPr lang="de-DE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8376" y="3324944"/>
            <a:ext cx="36576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3356992"/>
            <a:ext cx="2409825" cy="155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feld 4"/>
          <p:cNvSpPr txBox="1"/>
          <p:nvPr/>
        </p:nvSpPr>
        <p:spPr>
          <a:xfrm>
            <a:off x="971600" y="2420888"/>
            <a:ext cx="35283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/>
              <a:t>konvexe Bereiche, gleiche Varianz-Kovarianz-Matrizen</a:t>
            </a:r>
            <a:endParaRPr lang="de-DE" sz="1600" dirty="0"/>
          </a:p>
        </p:txBody>
      </p:sp>
      <p:sp>
        <p:nvSpPr>
          <p:cNvPr id="7" name="Textfeld 6"/>
          <p:cNvSpPr txBox="1"/>
          <p:nvPr/>
        </p:nvSpPr>
        <p:spPr>
          <a:xfrm>
            <a:off x="5292080" y="2420888"/>
            <a:ext cx="35283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/>
              <a:t>konvexe Bereiche, ungleiche Varianz-Kovarianz-Matrizen</a:t>
            </a:r>
            <a:endParaRPr lang="de-DE" sz="1600" dirty="0"/>
          </a:p>
        </p:txBody>
      </p:sp>
      <p:sp>
        <p:nvSpPr>
          <p:cNvPr id="9" name="Textfeld 8"/>
          <p:cNvSpPr txBox="1"/>
          <p:nvPr/>
        </p:nvSpPr>
        <p:spPr>
          <a:xfrm>
            <a:off x="971600" y="1628800"/>
            <a:ext cx="74888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smtClean="0"/>
              <a:t>Fishers (1936) Lineare </a:t>
            </a:r>
            <a:r>
              <a:rPr lang="de-DE" sz="2000" dirty="0" err="1" smtClean="0"/>
              <a:t>Diskriminanzanalyse</a:t>
            </a:r>
            <a:r>
              <a:rPr lang="de-DE" sz="2000" dirty="0" smtClean="0"/>
              <a:t>: weitere </a:t>
            </a:r>
            <a:r>
              <a:rPr lang="de-DE" sz="2000" dirty="0" err="1" smtClean="0"/>
              <a:t>Charaktistika</a:t>
            </a:r>
            <a:endParaRPr lang="de-DE" sz="2000" dirty="0"/>
          </a:p>
        </p:txBody>
      </p:sp>
      <p:sp>
        <p:nvSpPr>
          <p:cNvPr id="10" name="Textfeld 9"/>
          <p:cNvSpPr txBox="1"/>
          <p:nvPr/>
        </p:nvSpPr>
        <p:spPr>
          <a:xfrm>
            <a:off x="971600" y="908720"/>
            <a:ext cx="720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 smtClean="0"/>
              <a:t>Klassifikation</a:t>
            </a:r>
            <a:endParaRPr lang="de-DE" sz="2800" dirty="0"/>
          </a:p>
        </p:txBody>
      </p:sp>
      <p:sp>
        <p:nvSpPr>
          <p:cNvPr id="8" name="Textfeld 7"/>
          <p:cNvSpPr txBox="1"/>
          <p:nvPr/>
        </p:nvSpPr>
        <p:spPr>
          <a:xfrm>
            <a:off x="5436096" y="5211197"/>
            <a:ext cx="34198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/>
              <a:t>Eigentlich ein Fall, bei dem eine lineare Trennung nicht möglich erscheint; Fishers LDA mittelt über die verschiedenen Matrizen.</a:t>
            </a:r>
            <a:endParaRPr lang="de-DE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971600" y="908720"/>
            <a:ext cx="30963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/>
              <a:t>Beispiele  (1)</a:t>
            </a:r>
            <a:endParaRPr lang="de-DE" sz="2400" dirty="0"/>
          </a:p>
        </p:txBody>
      </p:sp>
      <p:sp>
        <p:nvSpPr>
          <p:cNvPr id="3" name="Textfeld 2"/>
          <p:cNvSpPr txBox="1"/>
          <p:nvPr/>
        </p:nvSpPr>
        <p:spPr>
          <a:xfrm>
            <a:off x="1043608" y="2001034"/>
            <a:ext cx="7560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 smtClean="0"/>
              <a:t>Biro</a:t>
            </a:r>
            <a:r>
              <a:rPr lang="de-DE" dirty="0" smtClean="0"/>
              <a:t>, Vuckovic, </a:t>
            </a:r>
            <a:r>
              <a:rPr lang="de-DE" dirty="0" err="1" smtClean="0"/>
              <a:t>Djurik</a:t>
            </a:r>
            <a:r>
              <a:rPr lang="de-DE" dirty="0" smtClean="0"/>
              <a:t> (1992): </a:t>
            </a:r>
            <a:r>
              <a:rPr lang="de-DE" dirty="0" err="1" smtClean="0"/>
              <a:t>Towards</a:t>
            </a:r>
            <a:r>
              <a:rPr lang="de-DE" dirty="0" smtClean="0"/>
              <a:t> a </a:t>
            </a:r>
            <a:r>
              <a:rPr lang="de-DE" dirty="0" err="1" smtClean="0"/>
              <a:t>typology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homicides</a:t>
            </a:r>
            <a:r>
              <a:rPr lang="de-DE" dirty="0" smtClean="0"/>
              <a:t> on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basis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personality</a:t>
            </a:r>
            <a:r>
              <a:rPr lang="de-DE" i="1" dirty="0" smtClean="0"/>
              <a:t>. British J. </a:t>
            </a:r>
            <a:r>
              <a:rPr lang="de-DE" i="1" dirty="0" err="1" smtClean="0"/>
              <a:t>Criminology</a:t>
            </a:r>
            <a:r>
              <a:rPr lang="de-DE" i="1" dirty="0" smtClean="0"/>
              <a:t> </a:t>
            </a:r>
            <a:r>
              <a:rPr lang="de-DE" dirty="0" smtClean="0"/>
              <a:t>32(3), 361-371</a:t>
            </a:r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1043608" y="2996952"/>
            <a:ext cx="810039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/>
              <a:t>N = 112 verurteilte Straftäter (Mord und Totschlag) wurden „untersucht“:</a:t>
            </a:r>
          </a:p>
          <a:p>
            <a:pPr marL="457200" indent="-457200">
              <a:buFont typeface="+mj-lt"/>
              <a:buAutoNum type="arabicPeriod"/>
            </a:pPr>
            <a:r>
              <a:rPr lang="de-DE" sz="1600" dirty="0" smtClean="0"/>
              <a:t>Standardisiertes Interview</a:t>
            </a:r>
          </a:p>
          <a:p>
            <a:pPr marL="457200" indent="-457200">
              <a:buFont typeface="+mj-lt"/>
              <a:buAutoNum type="arabicPeriod"/>
            </a:pPr>
            <a:r>
              <a:rPr lang="de-DE" sz="1600" dirty="0" smtClean="0"/>
              <a:t>MMPI</a:t>
            </a:r>
          </a:p>
          <a:p>
            <a:pPr marL="457200" indent="-457200">
              <a:buFont typeface="+mj-lt"/>
              <a:buAutoNum type="arabicPeriod"/>
            </a:pPr>
            <a:r>
              <a:rPr lang="de-DE" sz="1600" dirty="0" smtClean="0"/>
              <a:t>S-R-Skala (</a:t>
            </a:r>
            <a:r>
              <a:rPr lang="de-DE" sz="1600" dirty="0" err="1" smtClean="0"/>
              <a:t>morality</a:t>
            </a:r>
            <a:r>
              <a:rPr lang="de-DE" sz="1600" dirty="0" smtClean="0"/>
              <a:t>, </a:t>
            </a:r>
            <a:r>
              <a:rPr lang="de-DE" sz="1600" dirty="0" err="1" smtClean="0"/>
              <a:t>aggressiveness</a:t>
            </a:r>
            <a:r>
              <a:rPr lang="de-DE" sz="1600" dirty="0" smtClean="0"/>
              <a:t>)</a:t>
            </a:r>
          </a:p>
          <a:p>
            <a:pPr marL="457200" indent="-457200">
              <a:buFont typeface="+mj-lt"/>
              <a:buAutoNum type="arabicPeriod"/>
            </a:pPr>
            <a:r>
              <a:rPr lang="de-DE" sz="1600" dirty="0" smtClean="0"/>
              <a:t>Demografische, kriminologische, psychologische  Variablen (n = 26)</a:t>
            </a:r>
          </a:p>
          <a:p>
            <a:pPr marL="457200" indent="-457200">
              <a:buFont typeface="+mj-lt"/>
              <a:buAutoNum type="arabicPeriod"/>
            </a:pPr>
            <a:r>
              <a:rPr lang="de-DE" sz="1600" dirty="0" smtClean="0"/>
              <a:t>MMPI-Profile (a) psychotisch, (b) hypersensitiv-aggressiv, (c) Psychopathen, (d) Normale</a:t>
            </a:r>
          </a:p>
          <a:p>
            <a:pPr marL="457200" indent="-457200">
              <a:buFont typeface="+mj-lt"/>
              <a:buAutoNum type="arabicPeriod"/>
            </a:pPr>
            <a:r>
              <a:rPr lang="de-DE" sz="1600" dirty="0" smtClean="0"/>
              <a:t>Faktorenanalyse liefert 6 interpretierbare Faktoren</a:t>
            </a:r>
          </a:p>
          <a:p>
            <a:pPr marL="457200" indent="-457200">
              <a:buFont typeface="+mj-lt"/>
              <a:buAutoNum type="arabicPeriod"/>
            </a:pPr>
            <a:r>
              <a:rPr lang="de-DE" sz="1600" dirty="0" smtClean="0"/>
              <a:t>Klassifikation via Fishers Lineare </a:t>
            </a:r>
            <a:r>
              <a:rPr lang="de-DE" sz="1600" dirty="0" err="1" smtClean="0"/>
              <a:t>Diskriminanzanalyse</a:t>
            </a:r>
            <a:r>
              <a:rPr lang="de-DE" sz="1600" dirty="0" smtClean="0"/>
              <a:t> als Kreuzvalidierung – Bestätigung des Faktorenmodells.</a:t>
            </a:r>
          </a:p>
          <a:p>
            <a:pPr marL="457200" indent="-457200"/>
            <a:endParaRPr lang="de-DE" sz="1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971600" y="908720"/>
            <a:ext cx="30963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/>
              <a:t>Beispiele  (2)</a:t>
            </a:r>
            <a:endParaRPr lang="de-DE" sz="2400" dirty="0"/>
          </a:p>
        </p:txBody>
      </p:sp>
      <p:sp>
        <p:nvSpPr>
          <p:cNvPr id="3" name="Textfeld 2"/>
          <p:cNvSpPr txBox="1"/>
          <p:nvPr/>
        </p:nvSpPr>
        <p:spPr>
          <a:xfrm>
            <a:off x="971600" y="1961545"/>
            <a:ext cx="75608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 smtClean="0"/>
              <a:t>Brazeal</a:t>
            </a:r>
            <a:r>
              <a:rPr lang="de-DE" dirty="0" smtClean="0"/>
              <a:t>, D. (1996)  Managing an </a:t>
            </a:r>
            <a:r>
              <a:rPr lang="de-DE" dirty="0" err="1" smtClean="0"/>
              <a:t>organizational</a:t>
            </a:r>
            <a:r>
              <a:rPr lang="de-DE" dirty="0" smtClean="0"/>
              <a:t> </a:t>
            </a:r>
            <a:r>
              <a:rPr lang="de-DE" dirty="0" err="1" smtClean="0"/>
              <a:t>environment</a:t>
            </a:r>
            <a:r>
              <a:rPr lang="de-DE" dirty="0" smtClean="0"/>
              <a:t> – </a:t>
            </a:r>
            <a:r>
              <a:rPr lang="de-DE" dirty="0" err="1" smtClean="0"/>
              <a:t>Discriminant</a:t>
            </a:r>
            <a:r>
              <a:rPr lang="de-DE" dirty="0" smtClean="0"/>
              <a:t> </a:t>
            </a:r>
            <a:r>
              <a:rPr lang="de-DE" dirty="0" err="1" smtClean="0"/>
              <a:t>analysis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organizational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individual </a:t>
            </a:r>
            <a:r>
              <a:rPr lang="de-DE" dirty="0" err="1" smtClean="0"/>
              <a:t>differences</a:t>
            </a:r>
            <a:r>
              <a:rPr lang="de-DE" dirty="0" smtClean="0"/>
              <a:t> </a:t>
            </a:r>
            <a:r>
              <a:rPr lang="de-DE" dirty="0" err="1" smtClean="0"/>
              <a:t>between</a:t>
            </a:r>
            <a:r>
              <a:rPr lang="de-DE" dirty="0" smtClean="0"/>
              <a:t> </a:t>
            </a:r>
            <a:r>
              <a:rPr lang="de-DE" dirty="0" err="1" smtClean="0"/>
              <a:t>autonomous</a:t>
            </a:r>
            <a:r>
              <a:rPr lang="de-DE" dirty="0" smtClean="0"/>
              <a:t> </a:t>
            </a:r>
            <a:r>
              <a:rPr lang="de-DE" dirty="0" err="1" smtClean="0"/>
              <a:t>unit</a:t>
            </a:r>
            <a:r>
              <a:rPr lang="de-DE" dirty="0" smtClean="0"/>
              <a:t> </a:t>
            </a:r>
            <a:r>
              <a:rPr lang="de-DE" dirty="0" err="1" smtClean="0"/>
              <a:t>managers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department</a:t>
            </a:r>
            <a:r>
              <a:rPr lang="de-DE" dirty="0" smtClean="0"/>
              <a:t> </a:t>
            </a:r>
            <a:r>
              <a:rPr lang="de-DE" dirty="0" err="1" smtClean="0"/>
              <a:t>managers</a:t>
            </a:r>
            <a:r>
              <a:rPr lang="de-DE" dirty="0" smtClean="0"/>
              <a:t>. </a:t>
            </a:r>
          </a:p>
          <a:p>
            <a:r>
              <a:rPr lang="de-DE" i="1" dirty="0" smtClean="0"/>
              <a:t>J. </a:t>
            </a:r>
            <a:r>
              <a:rPr lang="de-DE" i="1" dirty="0" err="1" smtClean="0"/>
              <a:t>of</a:t>
            </a:r>
            <a:r>
              <a:rPr lang="de-DE" i="1" dirty="0" smtClean="0"/>
              <a:t> Business Research</a:t>
            </a:r>
            <a:r>
              <a:rPr lang="de-DE" dirty="0" smtClean="0"/>
              <a:t> 35, 55-67</a:t>
            </a:r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971600" y="3789040"/>
            <a:ext cx="756084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/>
              <a:t>Welches Belohnungssystem und welche strukturellen Eigenschaften der Arbeitsumgebung beeinflussen verschiedene Typen von Managern, welche Rollenerwartungen, Werte, Verhaltensweisen charakterisieren verschiedene Managertypen? </a:t>
            </a:r>
          </a:p>
          <a:p>
            <a:endParaRPr lang="de-DE" sz="1600" dirty="0"/>
          </a:p>
          <a:p>
            <a:r>
              <a:rPr lang="de-DE" sz="1600" dirty="0" smtClean="0"/>
              <a:t>(1) Faktorenanalyse, (2) </a:t>
            </a:r>
            <a:r>
              <a:rPr lang="de-DE" sz="1600" dirty="0" err="1" smtClean="0"/>
              <a:t>Stepwise</a:t>
            </a:r>
            <a:r>
              <a:rPr lang="de-DE" sz="1600" dirty="0" smtClean="0"/>
              <a:t> </a:t>
            </a:r>
            <a:r>
              <a:rPr lang="de-DE" sz="1600" dirty="0" err="1" smtClean="0"/>
              <a:t>Discriminant</a:t>
            </a:r>
            <a:r>
              <a:rPr lang="de-DE" sz="1600" dirty="0" smtClean="0"/>
              <a:t> Analysis</a:t>
            </a:r>
            <a:endParaRPr lang="de-DE" sz="1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60" name="Text Box 4"/>
          <p:cNvSpPr txBox="1">
            <a:spLocks noChangeArrowheads="1"/>
          </p:cNvSpPr>
          <p:nvPr/>
        </p:nvSpPr>
        <p:spPr bwMode="auto">
          <a:xfrm>
            <a:off x="971600" y="871885"/>
            <a:ext cx="49164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de-DE" sz="2000" b="1" dirty="0"/>
              <a:t>Übersicht</a:t>
            </a:r>
          </a:p>
        </p:txBody>
      </p:sp>
      <p:sp>
        <p:nvSpPr>
          <p:cNvPr id="121861" name="Text Box 5"/>
          <p:cNvSpPr txBox="1">
            <a:spLocks noChangeArrowheads="1"/>
          </p:cNvSpPr>
          <p:nvPr/>
        </p:nvSpPr>
        <p:spPr bwMode="auto">
          <a:xfrm>
            <a:off x="3902571" y="2276872"/>
            <a:ext cx="15335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de-DE" dirty="0"/>
              <a:t>Klassifikation</a:t>
            </a:r>
          </a:p>
        </p:txBody>
      </p:sp>
      <p:sp>
        <p:nvSpPr>
          <p:cNvPr id="121862" name="Text Box 6"/>
          <p:cNvSpPr txBox="1">
            <a:spLocks noChangeArrowheads="1"/>
          </p:cNvSpPr>
          <p:nvPr/>
        </p:nvSpPr>
        <p:spPr bwMode="auto">
          <a:xfrm>
            <a:off x="2290763" y="2944813"/>
            <a:ext cx="11715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de-DE" dirty="0"/>
              <a:t>„Objekte“</a:t>
            </a:r>
          </a:p>
        </p:txBody>
      </p:sp>
      <p:sp>
        <p:nvSpPr>
          <p:cNvPr id="121863" name="Text Box 7"/>
          <p:cNvSpPr txBox="1">
            <a:spLocks noChangeArrowheads="1"/>
          </p:cNvSpPr>
          <p:nvPr/>
        </p:nvSpPr>
        <p:spPr bwMode="auto">
          <a:xfrm>
            <a:off x="5753100" y="2944813"/>
            <a:ext cx="11001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de-DE"/>
              <a:t>Verläufe</a:t>
            </a:r>
          </a:p>
        </p:txBody>
      </p:sp>
      <p:sp>
        <p:nvSpPr>
          <p:cNvPr id="121864" name="Text Box 8"/>
          <p:cNvSpPr txBox="1">
            <a:spLocks noChangeArrowheads="1"/>
          </p:cNvSpPr>
          <p:nvPr/>
        </p:nvSpPr>
        <p:spPr bwMode="auto">
          <a:xfrm>
            <a:off x="1310730" y="3808413"/>
            <a:ext cx="13890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de-DE" dirty="0"/>
              <a:t>Personen</a:t>
            </a:r>
          </a:p>
        </p:txBody>
      </p:sp>
      <p:sp>
        <p:nvSpPr>
          <p:cNvPr id="121865" name="Text Box 9"/>
          <p:cNvSpPr txBox="1">
            <a:spLocks noChangeArrowheads="1"/>
          </p:cNvSpPr>
          <p:nvPr/>
        </p:nvSpPr>
        <p:spPr bwMode="auto">
          <a:xfrm>
            <a:off x="3358629" y="3808413"/>
            <a:ext cx="102711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de-DE"/>
              <a:t>Objekte</a:t>
            </a:r>
          </a:p>
        </p:txBody>
      </p:sp>
      <p:sp>
        <p:nvSpPr>
          <p:cNvPr id="121866" name="Text Box 10"/>
          <p:cNvSpPr txBox="1">
            <a:spLocks noChangeArrowheads="1"/>
          </p:cNvSpPr>
          <p:nvPr/>
        </p:nvSpPr>
        <p:spPr bwMode="auto">
          <a:xfrm>
            <a:off x="5044578" y="3808413"/>
            <a:ext cx="812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de-DE"/>
              <a:t>Bilder</a:t>
            </a:r>
          </a:p>
        </p:txBody>
      </p:sp>
      <p:sp>
        <p:nvSpPr>
          <p:cNvPr id="121867" name="Text Box 11"/>
          <p:cNvSpPr txBox="1">
            <a:spLocks noChangeArrowheads="1"/>
          </p:cNvSpPr>
          <p:nvPr/>
        </p:nvSpPr>
        <p:spPr bwMode="auto">
          <a:xfrm>
            <a:off x="6516216" y="3789040"/>
            <a:ext cx="13160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de-DE" dirty="0"/>
              <a:t>Funktionen</a:t>
            </a:r>
          </a:p>
        </p:txBody>
      </p:sp>
      <p:sp>
        <p:nvSpPr>
          <p:cNvPr id="121871" name="Line 15"/>
          <p:cNvSpPr>
            <a:spLocks noChangeShapeType="1"/>
          </p:cNvSpPr>
          <p:nvPr/>
        </p:nvSpPr>
        <p:spPr bwMode="auto">
          <a:xfrm>
            <a:off x="2843213" y="3429000"/>
            <a:ext cx="792162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121872" name="Line 16"/>
          <p:cNvSpPr>
            <a:spLocks noChangeShapeType="1"/>
          </p:cNvSpPr>
          <p:nvPr/>
        </p:nvSpPr>
        <p:spPr bwMode="auto">
          <a:xfrm flipH="1">
            <a:off x="5580112" y="3429000"/>
            <a:ext cx="64770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121874" name="Text Box 18"/>
          <p:cNvSpPr txBox="1">
            <a:spLocks noChangeArrowheads="1"/>
          </p:cNvSpPr>
          <p:nvPr/>
        </p:nvSpPr>
        <p:spPr bwMode="auto">
          <a:xfrm>
            <a:off x="1095524" y="4376217"/>
            <a:ext cx="1532260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de-DE" sz="1600" dirty="0"/>
              <a:t>Eignung</a:t>
            </a:r>
          </a:p>
          <a:p>
            <a:pPr marL="342900" indent="-342900">
              <a:buFontTx/>
              <a:buAutoNum type="arabicPeriod"/>
            </a:pPr>
            <a:r>
              <a:rPr lang="de-DE" sz="1600" dirty="0"/>
              <a:t>Prognose</a:t>
            </a:r>
          </a:p>
          <a:p>
            <a:pPr marL="342900" indent="-342900">
              <a:buFontTx/>
              <a:buAutoNum type="arabicPeriod"/>
            </a:pPr>
            <a:r>
              <a:rPr lang="de-DE" sz="1600" dirty="0" err="1"/>
              <a:t>Klin</a:t>
            </a:r>
            <a:r>
              <a:rPr lang="de-DE" sz="1600" dirty="0"/>
              <a:t>. </a:t>
            </a:r>
            <a:r>
              <a:rPr lang="de-DE" sz="1600" dirty="0" err="1"/>
              <a:t>Kateg</a:t>
            </a:r>
            <a:endParaRPr lang="de-DE" sz="1600" dirty="0"/>
          </a:p>
          <a:p>
            <a:pPr marL="342900" indent="-342900">
              <a:buFontTx/>
              <a:buAutoNum type="arabicPeriod"/>
            </a:pPr>
            <a:r>
              <a:rPr lang="de-DE" sz="1600" dirty="0" err="1"/>
              <a:t>etc</a:t>
            </a:r>
            <a:endParaRPr lang="de-DE" sz="1600" dirty="0"/>
          </a:p>
        </p:txBody>
      </p:sp>
      <p:sp>
        <p:nvSpPr>
          <p:cNvPr id="121875" name="Text Box 19"/>
          <p:cNvSpPr txBox="1">
            <a:spLocks noChangeArrowheads="1"/>
          </p:cNvSpPr>
          <p:nvPr/>
        </p:nvSpPr>
        <p:spPr bwMode="auto">
          <a:xfrm>
            <a:off x="2878973" y="4365104"/>
            <a:ext cx="1603375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de-DE" sz="1600" dirty="0"/>
              <a:t>Archäologie</a:t>
            </a:r>
          </a:p>
          <a:p>
            <a:pPr marL="342900" indent="-342900">
              <a:buFontTx/>
              <a:buAutoNum type="arabicPeriod"/>
            </a:pPr>
            <a:r>
              <a:rPr lang="de-DE" sz="1600" dirty="0"/>
              <a:t>Galaxien</a:t>
            </a:r>
          </a:p>
          <a:p>
            <a:pPr marL="342900" indent="-342900">
              <a:buFontTx/>
              <a:buAutoNum type="arabicPeriod"/>
            </a:pPr>
            <a:r>
              <a:rPr lang="de-DE" sz="1600" dirty="0"/>
              <a:t>Texte</a:t>
            </a:r>
          </a:p>
          <a:p>
            <a:pPr marL="342900" indent="-342900">
              <a:buFontTx/>
              <a:buAutoNum type="arabicPeriod"/>
            </a:pPr>
            <a:r>
              <a:rPr lang="de-DE" sz="1600" dirty="0" err="1"/>
              <a:t>etc</a:t>
            </a:r>
            <a:endParaRPr lang="de-DE" sz="1600" dirty="0"/>
          </a:p>
        </p:txBody>
      </p:sp>
      <p:sp>
        <p:nvSpPr>
          <p:cNvPr id="121877" name="Text Box 21"/>
          <p:cNvSpPr txBox="1">
            <a:spLocks noChangeArrowheads="1"/>
          </p:cNvSpPr>
          <p:nvPr/>
        </p:nvSpPr>
        <p:spPr bwMode="auto">
          <a:xfrm>
            <a:off x="6372200" y="4376217"/>
            <a:ext cx="2036762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de-DE" sz="1600" dirty="0"/>
              <a:t>Intensitäten</a:t>
            </a:r>
          </a:p>
          <a:p>
            <a:pPr marL="342900" indent="-342900">
              <a:buFontTx/>
              <a:buAutoNum type="arabicPeriod"/>
            </a:pPr>
            <a:r>
              <a:rPr lang="de-DE" sz="1600" dirty="0"/>
              <a:t>Profile</a:t>
            </a:r>
          </a:p>
          <a:p>
            <a:pPr marL="342900" indent="-342900">
              <a:buFontTx/>
              <a:buAutoNum type="arabicPeriod"/>
            </a:pPr>
            <a:r>
              <a:rPr lang="de-DE" sz="1600" dirty="0"/>
              <a:t>Aktiv/</a:t>
            </a:r>
            <a:r>
              <a:rPr lang="de-DE" sz="1600" dirty="0" err="1"/>
              <a:t>Inhib</a:t>
            </a:r>
            <a:endParaRPr lang="de-DE" sz="1600" dirty="0"/>
          </a:p>
          <a:p>
            <a:pPr marL="342900" indent="-342900">
              <a:buFontTx/>
              <a:buAutoNum type="arabicPeriod"/>
            </a:pPr>
            <a:r>
              <a:rPr lang="de-DE" sz="1600" dirty="0" err="1"/>
              <a:t>etc</a:t>
            </a:r>
            <a:endParaRPr lang="de-DE" sz="1600" dirty="0"/>
          </a:p>
        </p:txBody>
      </p:sp>
      <p:sp>
        <p:nvSpPr>
          <p:cNvPr id="121879" name="Text Box 23"/>
          <p:cNvSpPr txBox="1">
            <a:spLocks noChangeArrowheads="1"/>
          </p:cNvSpPr>
          <p:nvPr/>
        </p:nvSpPr>
        <p:spPr bwMode="auto">
          <a:xfrm>
            <a:off x="4733537" y="4365104"/>
            <a:ext cx="1387475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de-DE" sz="1600" dirty="0"/>
              <a:t>Röntgen</a:t>
            </a:r>
          </a:p>
          <a:p>
            <a:pPr marL="342900" indent="-342900">
              <a:buFontTx/>
              <a:buAutoNum type="arabicPeriod"/>
            </a:pPr>
            <a:r>
              <a:rPr lang="de-DE" sz="1600" dirty="0"/>
              <a:t>OCT</a:t>
            </a:r>
          </a:p>
          <a:p>
            <a:pPr marL="342900" indent="-342900">
              <a:buFontTx/>
              <a:buAutoNum type="arabicPeriod"/>
            </a:pPr>
            <a:r>
              <a:rPr lang="de-DE" sz="1600" dirty="0" err="1"/>
              <a:t>fMRI</a:t>
            </a:r>
            <a:endParaRPr lang="de-DE" sz="1600" dirty="0"/>
          </a:p>
          <a:p>
            <a:pPr marL="342900" indent="-342900">
              <a:buFontTx/>
              <a:buAutoNum type="arabicPeriod"/>
            </a:pPr>
            <a:r>
              <a:rPr lang="de-DE" sz="1600" dirty="0"/>
              <a:t>Kunst</a:t>
            </a:r>
          </a:p>
          <a:p>
            <a:pPr marL="342900" indent="-342900">
              <a:buFontTx/>
              <a:buAutoNum type="arabicPeriod"/>
            </a:pPr>
            <a:r>
              <a:rPr lang="de-DE" sz="1600" dirty="0" err="1"/>
              <a:t>etc</a:t>
            </a:r>
            <a:endParaRPr lang="de-DE" sz="1600" dirty="0"/>
          </a:p>
        </p:txBody>
      </p:sp>
      <p:cxnSp>
        <p:nvCxnSpPr>
          <p:cNvPr id="21" name="Gerade Verbindung mit Pfeil 20"/>
          <p:cNvCxnSpPr>
            <a:stCxn id="121872" idx="0"/>
          </p:cNvCxnSpPr>
          <p:nvPr/>
        </p:nvCxnSpPr>
        <p:spPr>
          <a:xfrm>
            <a:off x="6227812" y="3429000"/>
            <a:ext cx="649064" cy="360040"/>
          </a:xfrm>
          <a:prstGeom prst="straightConnector1">
            <a:avLst/>
          </a:prstGeom>
          <a:ln>
            <a:solidFill>
              <a:schemeClr val="tx1">
                <a:lumMod val="85000"/>
                <a:lumOff val="1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Gerade Verbindung mit Pfeil 22"/>
          <p:cNvCxnSpPr/>
          <p:nvPr/>
        </p:nvCxnSpPr>
        <p:spPr>
          <a:xfrm flipH="1">
            <a:off x="1979712" y="3429000"/>
            <a:ext cx="837952" cy="379413"/>
          </a:xfrm>
          <a:prstGeom prst="straightConnector1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Foliennummernplatzhalter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0682B-42BA-43E5-A96C-39871FF743B4}" type="slidenum">
              <a:rPr lang="de-DE" smtClean="0"/>
              <a:pPr/>
              <a:t>3</a:t>
            </a:fld>
            <a:endParaRPr lang="de-DE"/>
          </a:p>
        </p:txBody>
      </p:sp>
      <p:sp>
        <p:nvSpPr>
          <p:cNvPr id="22" name="Textfeld 21"/>
          <p:cNvSpPr txBox="1"/>
          <p:nvPr/>
        </p:nvSpPr>
        <p:spPr>
          <a:xfrm>
            <a:off x="971600" y="1763524"/>
            <a:ext cx="6912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de-DE" dirty="0" err="1" smtClean="0"/>
              <a:t>Klasssifikationsverfahren</a:t>
            </a:r>
            <a:r>
              <a:rPr lang="de-DE" dirty="0" smtClean="0"/>
              <a:t> -- allgemein</a:t>
            </a:r>
            <a:endParaRPr lang="de-DE" dirty="0"/>
          </a:p>
        </p:txBody>
      </p:sp>
      <p:cxnSp>
        <p:nvCxnSpPr>
          <p:cNvPr id="28" name="Gerade Verbindung mit Pfeil 27"/>
          <p:cNvCxnSpPr/>
          <p:nvPr/>
        </p:nvCxnSpPr>
        <p:spPr>
          <a:xfrm flipH="1">
            <a:off x="3563888" y="2708920"/>
            <a:ext cx="1008112" cy="36004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Gerade Verbindung mit Pfeil 29"/>
          <p:cNvCxnSpPr/>
          <p:nvPr/>
        </p:nvCxnSpPr>
        <p:spPr>
          <a:xfrm>
            <a:off x="4572000" y="2708920"/>
            <a:ext cx="1080120" cy="36004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861" grpId="0"/>
      <p:bldP spid="121862" grpId="0"/>
      <p:bldP spid="121863" grpId="0"/>
      <p:bldP spid="121864" grpId="0"/>
      <p:bldP spid="121865" grpId="0"/>
      <p:bldP spid="121866" grpId="0"/>
      <p:bldP spid="121867" grpId="0"/>
      <p:bldP spid="121871" grpId="0" animBg="1"/>
      <p:bldP spid="121872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971600" y="908720"/>
            <a:ext cx="30963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/>
              <a:t>Beispiele  (3)</a:t>
            </a:r>
            <a:endParaRPr lang="de-DE" sz="2400" dirty="0"/>
          </a:p>
        </p:txBody>
      </p:sp>
      <p:sp>
        <p:nvSpPr>
          <p:cNvPr id="3" name="Textfeld 2"/>
          <p:cNvSpPr txBox="1"/>
          <p:nvPr/>
        </p:nvSpPr>
        <p:spPr>
          <a:xfrm>
            <a:off x="971600" y="1988840"/>
            <a:ext cx="73448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 smtClean="0"/>
              <a:t>Yarnold</a:t>
            </a:r>
            <a:r>
              <a:rPr lang="de-DE" dirty="0" smtClean="0"/>
              <a:t>, P.R., </a:t>
            </a:r>
            <a:r>
              <a:rPr lang="de-DE" dirty="0" err="1" smtClean="0"/>
              <a:t>Soltysik</a:t>
            </a:r>
            <a:r>
              <a:rPr lang="de-DE" dirty="0" smtClean="0"/>
              <a:t>, R.C., Marti, G.J. (1994) Heart rate </a:t>
            </a:r>
            <a:r>
              <a:rPr lang="de-DE" dirty="0" err="1"/>
              <a:t>v</a:t>
            </a:r>
            <a:r>
              <a:rPr lang="de-DE" dirty="0" err="1" smtClean="0"/>
              <a:t>ariability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Susceptibility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sudden</a:t>
            </a:r>
            <a:r>
              <a:rPr lang="de-DE" dirty="0" smtClean="0"/>
              <a:t> </a:t>
            </a:r>
            <a:r>
              <a:rPr lang="de-DE" dirty="0" err="1" smtClean="0"/>
              <a:t>cardiac</a:t>
            </a:r>
            <a:r>
              <a:rPr lang="de-DE" dirty="0" smtClean="0"/>
              <a:t> </a:t>
            </a:r>
            <a:r>
              <a:rPr lang="de-DE" dirty="0" err="1" smtClean="0"/>
              <a:t>death</a:t>
            </a:r>
            <a:r>
              <a:rPr lang="de-DE" dirty="0" smtClean="0"/>
              <a:t>:  an </a:t>
            </a:r>
            <a:r>
              <a:rPr lang="de-DE" dirty="0" err="1" smtClean="0"/>
              <a:t>example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multivariate optimal </a:t>
            </a:r>
            <a:r>
              <a:rPr lang="de-DE" dirty="0" err="1" smtClean="0"/>
              <a:t>discriminant</a:t>
            </a:r>
            <a:r>
              <a:rPr lang="de-DE" dirty="0" smtClean="0"/>
              <a:t> </a:t>
            </a:r>
            <a:r>
              <a:rPr lang="de-DE" dirty="0" err="1" smtClean="0"/>
              <a:t>analysis</a:t>
            </a:r>
            <a:r>
              <a:rPr lang="de-DE" i="1" dirty="0" smtClean="0"/>
              <a:t>. </a:t>
            </a:r>
            <a:r>
              <a:rPr lang="de-DE" i="1" dirty="0" err="1" smtClean="0"/>
              <a:t>Statistics</a:t>
            </a:r>
            <a:r>
              <a:rPr lang="de-DE" i="1" dirty="0" smtClean="0"/>
              <a:t> in </a:t>
            </a:r>
            <a:r>
              <a:rPr lang="de-DE" i="1" dirty="0" err="1" smtClean="0"/>
              <a:t>Medicine</a:t>
            </a:r>
            <a:r>
              <a:rPr lang="de-DE" dirty="0" smtClean="0"/>
              <a:t>. 13, 1015-1021</a:t>
            </a:r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971600" y="3789040"/>
            <a:ext cx="70567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/>
              <a:t>45 Patienten </a:t>
            </a:r>
            <a:r>
              <a:rPr lang="de-DE" sz="1600" dirty="0"/>
              <a:t>werden anhand (i) ihres Alters, (</a:t>
            </a:r>
            <a:r>
              <a:rPr lang="de-DE" sz="1600" dirty="0" err="1"/>
              <a:t>ii</a:t>
            </a:r>
            <a:r>
              <a:rPr lang="de-DE" sz="1600" dirty="0"/>
              <a:t>) zweier Maße für die Variabilität der </a:t>
            </a:r>
            <a:r>
              <a:rPr lang="de-DE" sz="1600" dirty="0" err="1"/>
              <a:t>Herzrate</a:t>
            </a:r>
            <a:r>
              <a:rPr lang="de-DE" sz="1600" dirty="0"/>
              <a:t> in Bezug auf die Wahrscheinlichkeit (</a:t>
            </a:r>
            <a:r>
              <a:rPr lang="de-DE" sz="1600" dirty="0" err="1"/>
              <a:t>susceptibility</a:t>
            </a:r>
            <a:r>
              <a:rPr lang="de-DE" sz="1600" dirty="0"/>
              <a:t>) ihres Ablebens aufgrund plötzlichen Herzversagens beurteilt – Vergleich mit logistischer Regression </a:t>
            </a:r>
            <a:r>
              <a:rPr lang="de-DE" sz="1600" dirty="0" err="1"/>
              <a:t>etc</a:t>
            </a:r>
            <a:endParaRPr lang="de-DE" sz="1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971600" y="1628800"/>
            <a:ext cx="79208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Chapman, R.M., </a:t>
            </a:r>
            <a:r>
              <a:rPr lang="en-US" dirty="0" err="1" smtClean="0"/>
              <a:t>Mapstone</a:t>
            </a:r>
            <a:r>
              <a:rPr lang="en-US" dirty="0" smtClean="0"/>
              <a:t>, M.  (2010)   Diagnosis of Alzheimer’s disease using neuropsychological testing improved by multivariate analyses.  </a:t>
            </a:r>
            <a:r>
              <a:rPr lang="en-US" i="1" dirty="0" smtClean="0"/>
              <a:t>J </a:t>
            </a:r>
            <a:r>
              <a:rPr lang="en-US" i="1" dirty="0" err="1" smtClean="0"/>
              <a:t>Clin</a:t>
            </a:r>
            <a:r>
              <a:rPr lang="en-US" i="1" dirty="0" smtClean="0"/>
              <a:t>. Exp Neuropsychology,</a:t>
            </a:r>
            <a:r>
              <a:rPr lang="en-US" dirty="0" smtClean="0"/>
              <a:t> 32 (8), 793–808</a:t>
            </a:r>
            <a:endParaRPr lang="de-DE" dirty="0"/>
          </a:p>
        </p:txBody>
      </p:sp>
      <p:sp>
        <p:nvSpPr>
          <p:cNvPr id="3" name="Textfeld 2"/>
          <p:cNvSpPr txBox="1"/>
          <p:nvPr/>
        </p:nvSpPr>
        <p:spPr>
          <a:xfrm>
            <a:off x="971600" y="807095"/>
            <a:ext cx="30963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/>
              <a:t>Beispiele  (4)</a:t>
            </a:r>
            <a:endParaRPr lang="de-DE" sz="2400" dirty="0"/>
          </a:p>
        </p:txBody>
      </p:sp>
      <p:sp>
        <p:nvSpPr>
          <p:cNvPr id="4" name="Textfeld 3"/>
          <p:cNvSpPr txBox="1"/>
          <p:nvPr/>
        </p:nvSpPr>
        <p:spPr>
          <a:xfrm>
            <a:off x="971600" y="2996952"/>
            <a:ext cx="7920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/>
              <a:t>Eine neuropsychologische Testbatterie wurde auf (i) Normale und (</a:t>
            </a:r>
            <a:r>
              <a:rPr lang="de-DE" sz="1600" dirty="0" err="1" smtClean="0"/>
              <a:t>ii</a:t>
            </a:r>
            <a:r>
              <a:rPr lang="de-DE" sz="1600" dirty="0" smtClean="0"/>
              <a:t>) </a:t>
            </a:r>
            <a:r>
              <a:rPr lang="de-DE" sz="1600" dirty="0" err="1" smtClean="0"/>
              <a:t>Alzheimerverdächtige</a:t>
            </a:r>
            <a:r>
              <a:rPr lang="de-DE" sz="1600" dirty="0" smtClean="0"/>
              <a:t> (frühes Stadium) angewendet (</a:t>
            </a:r>
            <a:r>
              <a:rPr lang="de-DE" sz="1600" dirty="0" err="1" smtClean="0"/>
              <a:t>Complex</a:t>
            </a:r>
            <a:r>
              <a:rPr lang="de-DE" sz="1600" dirty="0" smtClean="0"/>
              <a:t> </a:t>
            </a:r>
            <a:r>
              <a:rPr lang="de-DE" sz="1600" dirty="0" err="1" smtClean="0"/>
              <a:t>Figures</a:t>
            </a:r>
            <a:r>
              <a:rPr lang="de-DE" sz="1600" dirty="0" smtClean="0"/>
              <a:t>, Wechsler-Memory-State </a:t>
            </a:r>
            <a:r>
              <a:rPr lang="de-DE" sz="1600" dirty="0" err="1" smtClean="0"/>
              <a:t>Exam</a:t>
            </a:r>
            <a:r>
              <a:rPr lang="de-DE" sz="1600" dirty="0" smtClean="0"/>
              <a:t>., </a:t>
            </a:r>
            <a:r>
              <a:rPr lang="de-DE" sz="1600" dirty="0" err="1" smtClean="0"/>
              <a:t>Geriatric</a:t>
            </a:r>
            <a:r>
              <a:rPr lang="de-DE" sz="1600" dirty="0" smtClean="0"/>
              <a:t> Depression </a:t>
            </a:r>
            <a:r>
              <a:rPr lang="de-DE" sz="1600" dirty="0" err="1" smtClean="0"/>
              <a:t>Scale</a:t>
            </a:r>
            <a:r>
              <a:rPr lang="de-DE" sz="1600" dirty="0" smtClean="0"/>
              <a:t>, </a:t>
            </a:r>
            <a:r>
              <a:rPr lang="de-DE" sz="1600" dirty="0" err="1" smtClean="0"/>
              <a:t>Clock</a:t>
            </a:r>
            <a:r>
              <a:rPr lang="de-DE" sz="1600" dirty="0" smtClean="0"/>
              <a:t>-Face Drawing, </a:t>
            </a:r>
            <a:r>
              <a:rPr lang="de-DE" sz="1600" dirty="0" err="1" smtClean="0"/>
              <a:t>etc</a:t>
            </a:r>
            <a:r>
              <a:rPr lang="de-DE" sz="1600" dirty="0" smtClean="0"/>
              <a:t> – insgesamt 49 Maße.  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971600" y="4581128"/>
            <a:ext cx="777686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/>
              <a:t>Dann PCA (N = 216)  - liefert 13 Komponenten – </a:t>
            </a:r>
            <a:r>
              <a:rPr lang="de-DE" sz="1600" dirty="0" err="1" smtClean="0"/>
              <a:t>Scores</a:t>
            </a:r>
            <a:r>
              <a:rPr lang="de-DE" sz="1600" dirty="0" smtClean="0"/>
              <a:t> für jede Person.</a:t>
            </a:r>
          </a:p>
          <a:p>
            <a:r>
              <a:rPr lang="de-DE" sz="1600" dirty="0" smtClean="0"/>
              <a:t>Die Komponenten dienen dann als Prädiktoren für eine Lineare </a:t>
            </a:r>
            <a:r>
              <a:rPr lang="de-DE" sz="1600" dirty="0" err="1" smtClean="0"/>
              <a:t>Diskriminanzanalyse</a:t>
            </a:r>
            <a:r>
              <a:rPr lang="de-DE" sz="1600" dirty="0" smtClean="0"/>
              <a:t> (LDA) . Unterscheidung zwischen „Early Stage“ (N = 55) und „Normal </a:t>
            </a:r>
            <a:r>
              <a:rPr lang="de-DE" sz="1600" dirty="0" err="1" smtClean="0"/>
              <a:t>elderly</a:t>
            </a:r>
            <a:r>
              <a:rPr lang="de-DE" sz="1600" dirty="0" smtClean="0"/>
              <a:t>“ (N= 78).   Kreuzvalidierung, New </a:t>
            </a:r>
            <a:r>
              <a:rPr lang="de-DE" sz="1600" dirty="0" err="1" smtClean="0"/>
              <a:t>Subject</a:t>
            </a:r>
            <a:r>
              <a:rPr lang="de-DE" sz="1600" dirty="0" smtClean="0"/>
              <a:t> Validation. </a:t>
            </a:r>
          </a:p>
          <a:p>
            <a:r>
              <a:rPr lang="de-DE" sz="1600" dirty="0" smtClean="0"/>
              <a:t>20%  größere Genauigkeit im Vergleich zum Klassischen Kriterium (</a:t>
            </a:r>
            <a:r>
              <a:rPr lang="de-DE" sz="1600" dirty="0" err="1" smtClean="0"/>
              <a:t>cut</a:t>
            </a:r>
            <a:r>
              <a:rPr lang="de-DE" sz="1600" dirty="0" smtClean="0"/>
              <a:t> </a:t>
            </a:r>
            <a:r>
              <a:rPr lang="de-DE" sz="1600" dirty="0" err="1" smtClean="0"/>
              <a:t>scores</a:t>
            </a:r>
            <a:r>
              <a:rPr lang="de-DE" sz="1600" dirty="0" smtClean="0"/>
              <a:t> &lt; 5% in mindestens 2 Testbereichen)</a:t>
            </a:r>
            <a:endParaRPr lang="de-DE" sz="1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899592" y="764704"/>
            <a:ext cx="77048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/>
              <a:t>Beispiele  (5) Klassifikation von Geweben (Cervix)</a:t>
            </a:r>
            <a:endParaRPr lang="de-DE" sz="2400" dirty="0"/>
          </a:p>
        </p:txBody>
      </p:sp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1800" y="2852738"/>
            <a:ext cx="8280400" cy="341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5076825" y="2054225"/>
            <a:ext cx="187166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/>
            <a:r>
              <a:rPr lang="de-DE" sz="1600" dirty="0" err="1"/>
              <a:t>Luminanzprofil</a:t>
            </a:r>
            <a:endParaRPr lang="de-DE" sz="1600" dirty="0"/>
          </a:p>
        </p:txBody>
      </p:sp>
      <p:sp>
        <p:nvSpPr>
          <p:cNvPr id="7" name="Textfeld 6"/>
          <p:cNvSpPr txBox="1"/>
          <p:nvPr/>
        </p:nvSpPr>
        <p:spPr>
          <a:xfrm>
            <a:off x="251520" y="2082334"/>
            <a:ext cx="37444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/>
              <a:t>Optical </a:t>
            </a:r>
            <a:r>
              <a:rPr lang="de-DE" sz="1600" dirty="0" err="1" smtClean="0"/>
              <a:t>Coherence</a:t>
            </a:r>
            <a:r>
              <a:rPr lang="de-DE" sz="1600" dirty="0" smtClean="0"/>
              <a:t> </a:t>
            </a:r>
            <a:r>
              <a:rPr lang="de-DE" sz="1600" dirty="0" err="1" smtClean="0"/>
              <a:t>Tomography</a:t>
            </a:r>
            <a:r>
              <a:rPr lang="de-DE" sz="1600" dirty="0" smtClean="0"/>
              <a:t> (OCT)</a:t>
            </a:r>
            <a:endParaRPr lang="de-DE" sz="1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1023938" y="1473349"/>
            <a:ext cx="765175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de-DE" dirty="0"/>
              <a:t>Aufgabe: Klassifiziere ein OCT-Bild in eine von 6 CIN-Klassen:</a:t>
            </a:r>
          </a:p>
          <a:p>
            <a:r>
              <a:rPr lang="de-DE" dirty="0"/>
              <a:t>(CIN = </a:t>
            </a:r>
            <a:r>
              <a:rPr lang="de-DE" dirty="0" err="1"/>
              <a:t>Cervical</a:t>
            </a:r>
            <a:r>
              <a:rPr lang="de-DE" dirty="0"/>
              <a:t> </a:t>
            </a:r>
            <a:r>
              <a:rPr lang="de-DE" dirty="0" err="1"/>
              <a:t>Intraepithelial</a:t>
            </a:r>
            <a:r>
              <a:rPr lang="de-DE" dirty="0"/>
              <a:t> </a:t>
            </a:r>
            <a:r>
              <a:rPr lang="de-DE" dirty="0" err="1"/>
              <a:t>Neoplasia</a:t>
            </a:r>
            <a:r>
              <a:rPr lang="de-DE" dirty="0"/>
              <a:t> = </a:t>
            </a:r>
            <a:r>
              <a:rPr lang="de-DE" dirty="0" err="1"/>
              <a:t>abnormale</a:t>
            </a:r>
            <a:r>
              <a:rPr lang="de-DE" dirty="0"/>
              <a:t> Erscheinungsform von Zellen im </a:t>
            </a:r>
            <a:r>
              <a:rPr lang="de-DE" dirty="0" err="1"/>
              <a:t>Cervixepithel</a:t>
            </a:r>
            <a:r>
              <a:rPr lang="de-DE" dirty="0"/>
              <a:t>)</a:t>
            </a:r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1022350" y="2610778"/>
            <a:ext cx="3910013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de-DE" sz="1600" dirty="0"/>
              <a:t>00 = gesund</a:t>
            </a:r>
          </a:p>
          <a:p>
            <a:r>
              <a:rPr lang="de-DE" sz="1600" dirty="0"/>
              <a:t>10 = Entzündung</a:t>
            </a:r>
          </a:p>
          <a:p>
            <a:r>
              <a:rPr lang="de-DE" sz="1600" dirty="0"/>
              <a:t>21</a:t>
            </a:r>
          </a:p>
          <a:p>
            <a:r>
              <a:rPr lang="de-DE" sz="1600" dirty="0"/>
              <a:t>22 = verschiedene Schweregrade</a:t>
            </a:r>
          </a:p>
          <a:p>
            <a:r>
              <a:rPr lang="de-DE" sz="1600" dirty="0"/>
              <a:t>23</a:t>
            </a:r>
          </a:p>
          <a:p>
            <a:r>
              <a:rPr lang="de-DE" sz="1600" dirty="0"/>
              <a:t>30 = Krebs</a:t>
            </a:r>
            <a:endParaRPr lang="de-DE" dirty="0"/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1023938" y="4438799"/>
            <a:ext cx="7580312" cy="1846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de-DE" sz="1600" dirty="0"/>
              <a:t>Wahrer Befund: Histologie/Pathologie</a:t>
            </a:r>
          </a:p>
          <a:p>
            <a:pPr marL="342900" indent="-342900">
              <a:buFontTx/>
              <a:buAutoNum type="arabicPeriod" startAt="2"/>
            </a:pPr>
            <a:r>
              <a:rPr lang="de-DE" sz="1600" dirty="0"/>
              <a:t>Visuelle Klassifikation durch </a:t>
            </a:r>
            <a:r>
              <a:rPr lang="de-DE" sz="1600" dirty="0" err="1"/>
              <a:t>ExpertIn</a:t>
            </a:r>
            <a:r>
              <a:rPr lang="de-DE" sz="1600" dirty="0"/>
              <a:t> – wie weit stimmen Pathologen und </a:t>
            </a:r>
            <a:r>
              <a:rPr lang="de-DE" sz="1600" dirty="0" err="1"/>
              <a:t>ExpertIn</a:t>
            </a:r>
            <a:r>
              <a:rPr lang="de-DE" sz="1600" dirty="0"/>
              <a:t> überein, existieren systematische Unterschiede?</a:t>
            </a:r>
          </a:p>
          <a:p>
            <a:pPr marL="342900" indent="-342900">
              <a:buFontTx/>
              <a:buAutoNum type="arabicPeriod" startAt="2"/>
            </a:pPr>
            <a:r>
              <a:rPr lang="de-DE" sz="1600" dirty="0"/>
              <a:t>Enthalten die </a:t>
            </a:r>
            <a:r>
              <a:rPr lang="de-DE" sz="1600" dirty="0" err="1"/>
              <a:t>Luminanzprofile</a:t>
            </a:r>
            <a:r>
              <a:rPr lang="de-DE" sz="1600" dirty="0"/>
              <a:t> die gesamte relevante Information?</a:t>
            </a:r>
          </a:p>
          <a:p>
            <a:pPr marL="342900" indent="-342900">
              <a:buFontTx/>
              <a:buAutoNum type="arabicPeriod" startAt="2"/>
            </a:pPr>
            <a:r>
              <a:rPr lang="de-DE" sz="1600" dirty="0"/>
              <a:t>Implizieren Wartezeiten bis zur pathologischen Untersuchung (oh bis 4h) Veränderungen im Gewebe, die für die Diagnose relevant sind?</a:t>
            </a:r>
          </a:p>
          <a:p>
            <a:pPr marL="342900" indent="-342900">
              <a:buFontTx/>
              <a:buAutoNum type="arabicPeriod" startAt="2"/>
            </a:pPr>
            <a:r>
              <a:rPr lang="de-DE" sz="1600" dirty="0"/>
              <a:t>Gibt es </a:t>
            </a:r>
            <a:r>
              <a:rPr lang="de-DE" sz="1600" dirty="0" err="1"/>
              <a:t>prä</a:t>
            </a:r>
            <a:r>
              <a:rPr lang="de-DE" sz="1600" dirty="0"/>
              <a:t>- und postoperative Unterschiede?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899592" y="620688"/>
            <a:ext cx="77048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/>
              <a:t>Beispiele  (5) Klassifikation von Geweben (Cervix)</a:t>
            </a:r>
            <a:endParaRPr lang="de-DE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877888" y="1988840"/>
            <a:ext cx="77978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de-DE" dirty="0"/>
              <a:t>Können die Klassifikationen anhand der OCT-Bilder einerseits und anhand der histologischen Befunde andererseits aufgrund der Profile vorausgesagt werden?</a:t>
            </a:r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900113" y="3428703"/>
            <a:ext cx="7653337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de-DE" dirty="0"/>
              <a:t>Wenn ja:  sollte die Konfiguration der CIN-Klassen in beiden Fällen identisch sein, und was bedeutet es, wenn die Konfiguration nicht identisch ist?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899592" y="620688"/>
            <a:ext cx="77048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/>
              <a:t>Beispiele  (5) Klassifikation von Geweben (Cervix)</a:t>
            </a:r>
            <a:endParaRPr lang="de-DE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82985" y="4184476"/>
            <a:ext cx="3228975" cy="262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94051" y="4252639"/>
            <a:ext cx="3362325" cy="252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1340768"/>
            <a:ext cx="3028950" cy="235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feld 10"/>
          <p:cNvSpPr txBox="1"/>
          <p:nvPr/>
        </p:nvSpPr>
        <p:spPr>
          <a:xfrm>
            <a:off x="2555776" y="908720"/>
            <a:ext cx="3744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Lineare </a:t>
            </a:r>
            <a:r>
              <a:rPr lang="de-DE" dirty="0" err="1" smtClean="0"/>
              <a:t>Diskriminanzanalysen</a:t>
            </a:r>
            <a:r>
              <a:rPr lang="de-DE" dirty="0" smtClean="0"/>
              <a:t>  (Fisher)</a:t>
            </a:r>
            <a:endParaRPr lang="de-DE" dirty="0"/>
          </a:p>
        </p:txBody>
      </p:sp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80728" y="1389187"/>
            <a:ext cx="2743200" cy="227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feld 13"/>
          <p:cNvSpPr txBox="1"/>
          <p:nvPr/>
        </p:nvSpPr>
        <p:spPr>
          <a:xfrm>
            <a:off x="2771800" y="3861048"/>
            <a:ext cx="3600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/>
              <a:t>Den LDAs entsprechende  mittlere Profile  </a:t>
            </a:r>
            <a:endParaRPr lang="de-DE" sz="1600" dirty="0"/>
          </a:p>
        </p:txBody>
      </p:sp>
      <p:sp>
        <p:nvSpPr>
          <p:cNvPr id="15" name="Textfeld 14"/>
          <p:cNvSpPr txBox="1"/>
          <p:nvPr/>
        </p:nvSpPr>
        <p:spPr>
          <a:xfrm>
            <a:off x="899592" y="404664"/>
            <a:ext cx="77048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/>
              <a:t>Beispiele  (5) Klassifikation von Geweben (Cervix)</a:t>
            </a:r>
            <a:endParaRPr lang="de-DE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1043608" y="580618"/>
            <a:ext cx="70567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smtClean="0"/>
              <a:t>Beispiele  (5) Klassifikation von Geweben (Korrespondenzanalyse)</a:t>
            </a:r>
            <a:endParaRPr lang="de-DE" sz="20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5558" y="2409056"/>
            <a:ext cx="4858490" cy="253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52666" y="2267883"/>
            <a:ext cx="4091334" cy="32493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feld 4"/>
          <p:cNvSpPr txBox="1"/>
          <p:nvPr/>
        </p:nvSpPr>
        <p:spPr>
          <a:xfrm>
            <a:off x="1331640" y="1844824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Daten: Kontingenztabelle</a:t>
            </a:r>
            <a:endParaRPr lang="de-DE" dirty="0"/>
          </a:p>
        </p:txBody>
      </p:sp>
      <p:sp>
        <p:nvSpPr>
          <p:cNvPr id="6" name="Textfeld 5"/>
          <p:cNvSpPr txBox="1"/>
          <p:nvPr/>
        </p:nvSpPr>
        <p:spPr>
          <a:xfrm>
            <a:off x="6084168" y="1844824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Korrespondenzanalyse</a:t>
            </a:r>
            <a:endParaRPr lang="de-DE" dirty="0"/>
          </a:p>
        </p:txBody>
      </p:sp>
      <p:graphicFrame>
        <p:nvGraphicFramePr>
          <p:cNvPr id="133121" name="Object 1"/>
          <p:cNvGraphicFramePr>
            <a:graphicFrameLocks noChangeAspect="1"/>
          </p:cNvGraphicFramePr>
          <p:nvPr/>
        </p:nvGraphicFramePr>
        <p:xfrm>
          <a:off x="1510481" y="5650507"/>
          <a:ext cx="2557463" cy="658813"/>
        </p:xfrm>
        <a:graphic>
          <a:graphicData uri="http://schemas.openxmlformats.org/presentationml/2006/ole">
            <p:oleObj spid="_x0000_s133121" name="Formel" r:id="rId5" imgW="1879560" imgH="482400" progId="Equation.3">
              <p:embed/>
            </p:oleObj>
          </a:graphicData>
        </a:graphic>
      </p:graphicFrame>
      <p:graphicFrame>
        <p:nvGraphicFramePr>
          <p:cNvPr id="133122" name="Object 2"/>
          <p:cNvGraphicFramePr>
            <a:graphicFrameLocks noChangeAspect="1"/>
          </p:cNvGraphicFramePr>
          <p:nvPr/>
        </p:nvGraphicFramePr>
        <p:xfrm>
          <a:off x="5391596" y="5653088"/>
          <a:ext cx="3644900" cy="676275"/>
        </p:xfrm>
        <a:graphic>
          <a:graphicData uri="http://schemas.openxmlformats.org/presentationml/2006/ole">
            <p:oleObj spid="_x0000_s133122" name="Formel" r:id="rId6" imgW="2679480" imgH="4950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971600" y="807095"/>
            <a:ext cx="7848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/>
              <a:t>Logistische Regression  als Klassifikation</a:t>
            </a:r>
            <a:endParaRPr lang="de-DE" sz="2400" dirty="0"/>
          </a:p>
        </p:txBody>
      </p:sp>
      <p:graphicFrame>
        <p:nvGraphicFramePr>
          <p:cNvPr id="37891" name="Object 3"/>
          <p:cNvGraphicFramePr>
            <a:graphicFrameLocks noChangeAspect="1"/>
          </p:cNvGraphicFramePr>
          <p:nvPr/>
        </p:nvGraphicFramePr>
        <p:xfrm>
          <a:off x="1043608" y="2276872"/>
          <a:ext cx="5341937" cy="590550"/>
        </p:xfrm>
        <a:graphic>
          <a:graphicData uri="http://schemas.openxmlformats.org/presentationml/2006/ole">
            <p:oleObj spid="_x0000_s235522" name="Formel" r:id="rId3" imgW="3924000" imgH="431640" progId="Equation.3">
              <p:embed/>
            </p:oleObj>
          </a:graphicData>
        </a:graphic>
      </p:graphicFrame>
      <p:pic>
        <p:nvPicPr>
          <p:cNvPr id="3789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2988" y="4149080"/>
            <a:ext cx="3613150" cy="973137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  <p:sp>
        <p:nvSpPr>
          <p:cNvPr id="9" name="Textfeld 8"/>
          <p:cNvSpPr txBox="1"/>
          <p:nvPr/>
        </p:nvSpPr>
        <p:spPr>
          <a:xfrm>
            <a:off x="4932040" y="5734997"/>
            <a:ext cx="34563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/>
              <a:t>Es ergibt sich die gleiche Problematik wie bei der FLDA!</a:t>
            </a:r>
            <a:endParaRPr lang="de-DE" sz="1600" dirty="0"/>
          </a:p>
        </p:txBody>
      </p:sp>
      <p:graphicFrame>
        <p:nvGraphicFramePr>
          <p:cNvPr id="37896" name="Object 8"/>
          <p:cNvGraphicFramePr>
            <a:graphicFrameLocks noChangeAspect="1"/>
          </p:cNvGraphicFramePr>
          <p:nvPr/>
        </p:nvGraphicFramePr>
        <p:xfrm>
          <a:off x="1043608" y="1487488"/>
          <a:ext cx="4043362" cy="573087"/>
        </p:xfrm>
        <a:graphic>
          <a:graphicData uri="http://schemas.openxmlformats.org/presentationml/2006/ole">
            <p:oleObj spid="_x0000_s235523" name="Formel" r:id="rId5" imgW="2971800" imgH="419040" progId="Equation.3">
              <p:embed/>
            </p:oleObj>
          </a:graphicData>
        </a:graphic>
      </p:graphicFrame>
      <p:graphicFrame>
        <p:nvGraphicFramePr>
          <p:cNvPr id="130053" name="Object 5"/>
          <p:cNvGraphicFramePr>
            <a:graphicFrameLocks noChangeAspect="1"/>
          </p:cNvGraphicFramePr>
          <p:nvPr/>
        </p:nvGraphicFramePr>
        <p:xfrm>
          <a:off x="971600" y="5115024"/>
          <a:ext cx="3421063" cy="330200"/>
        </p:xfrm>
        <a:graphic>
          <a:graphicData uri="http://schemas.openxmlformats.org/presentationml/2006/ole">
            <p:oleObj spid="_x0000_s235524" name="Formel" r:id="rId6" imgW="2514600" imgH="241200" progId="Equation.3">
              <p:embed/>
            </p:oleObj>
          </a:graphicData>
        </a:graphic>
      </p:graphicFrame>
      <p:graphicFrame>
        <p:nvGraphicFramePr>
          <p:cNvPr id="130054" name="Object 6"/>
          <p:cNvGraphicFramePr>
            <a:graphicFrameLocks noChangeAspect="1"/>
          </p:cNvGraphicFramePr>
          <p:nvPr/>
        </p:nvGraphicFramePr>
        <p:xfrm>
          <a:off x="2627784" y="2996952"/>
          <a:ext cx="2541588" cy="868362"/>
        </p:xfrm>
        <a:graphic>
          <a:graphicData uri="http://schemas.openxmlformats.org/presentationml/2006/ole">
            <p:oleObj spid="_x0000_s235525" name="Formel" r:id="rId7" imgW="1866600" imgH="634680" progId="Equation.3">
              <p:embed/>
            </p:oleObj>
          </a:graphicData>
        </a:graphic>
      </p:graphicFrame>
      <p:graphicFrame>
        <p:nvGraphicFramePr>
          <p:cNvPr id="130055" name="Object 7"/>
          <p:cNvGraphicFramePr>
            <a:graphicFrameLocks noChangeAspect="1"/>
          </p:cNvGraphicFramePr>
          <p:nvPr/>
        </p:nvGraphicFramePr>
        <p:xfrm>
          <a:off x="1001018" y="5517232"/>
          <a:ext cx="3282950" cy="590550"/>
        </p:xfrm>
        <a:graphic>
          <a:graphicData uri="http://schemas.openxmlformats.org/presentationml/2006/ole">
            <p:oleObj spid="_x0000_s235526" name="Formel" r:id="rId8" imgW="2412720" imgH="431640" progId="Equation.3">
              <p:embed/>
            </p:oleObj>
          </a:graphicData>
        </a:graphic>
      </p:graphicFrame>
      <p:sp>
        <p:nvSpPr>
          <p:cNvPr id="11" name="Textfeld 10"/>
          <p:cNvSpPr txBox="1"/>
          <p:nvPr/>
        </p:nvSpPr>
        <p:spPr>
          <a:xfrm>
            <a:off x="4932040" y="5085184"/>
            <a:ext cx="30963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/>
              <a:t>(multivariate Gauß-Verteilung)</a:t>
            </a:r>
            <a:endParaRPr lang="de-DE" sz="1600" dirty="0"/>
          </a:p>
        </p:txBody>
      </p:sp>
      <p:sp>
        <p:nvSpPr>
          <p:cNvPr id="12" name="Textfeld 11"/>
          <p:cNvSpPr txBox="1"/>
          <p:nvPr/>
        </p:nvSpPr>
        <p:spPr>
          <a:xfrm>
            <a:off x="2843808" y="6381328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Linear in x</a:t>
            </a:r>
            <a:endParaRPr lang="de-DE" dirty="0"/>
          </a:p>
        </p:txBody>
      </p:sp>
      <p:cxnSp>
        <p:nvCxnSpPr>
          <p:cNvPr id="16" name="Gerade Verbindung mit Pfeil 15"/>
          <p:cNvCxnSpPr/>
          <p:nvPr/>
        </p:nvCxnSpPr>
        <p:spPr>
          <a:xfrm flipV="1">
            <a:off x="3347864" y="6165304"/>
            <a:ext cx="0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2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14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770446"/>
            <a:ext cx="4003724" cy="3532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4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698438"/>
            <a:ext cx="3635871" cy="3610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feld 3"/>
          <p:cNvSpPr txBox="1"/>
          <p:nvPr/>
        </p:nvSpPr>
        <p:spPr>
          <a:xfrm>
            <a:off x="971600" y="764704"/>
            <a:ext cx="79208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Trevor H. ,  </a:t>
            </a:r>
            <a:r>
              <a:rPr lang="en-US" sz="1600" dirty="0" err="1" smtClean="0"/>
              <a:t>Tibshirani</a:t>
            </a:r>
            <a:r>
              <a:rPr lang="en-US" sz="1600" dirty="0" smtClean="0"/>
              <a:t>, R., </a:t>
            </a:r>
            <a:r>
              <a:rPr lang="en-US" sz="1600" dirty="0" err="1" smtClean="0"/>
              <a:t>Buja</a:t>
            </a:r>
            <a:r>
              <a:rPr lang="en-US" sz="1600" dirty="0" smtClean="0"/>
              <a:t>, A.  (1994) </a:t>
            </a:r>
            <a:r>
              <a:rPr lang="en-US" sz="1600" dirty="0" smtClean="0"/>
              <a:t>Flexible </a:t>
            </a:r>
            <a:r>
              <a:rPr lang="en-US" sz="1600" dirty="0" err="1" smtClean="0"/>
              <a:t>Discriminant</a:t>
            </a:r>
            <a:r>
              <a:rPr lang="en-US" sz="1600" dirty="0" smtClean="0"/>
              <a:t> Analysis by Optimal </a:t>
            </a:r>
            <a:r>
              <a:rPr lang="en-US" sz="1600" dirty="0" smtClean="0"/>
              <a:t>Scoring,  </a:t>
            </a:r>
            <a:r>
              <a:rPr lang="en-US" sz="1600" i="1" dirty="0" smtClean="0"/>
              <a:t>Journal of the American Statistical Association</a:t>
            </a:r>
            <a:r>
              <a:rPr lang="en-US" sz="1600" dirty="0" smtClean="0"/>
              <a:t>, Vol. 89, No. 428 (Dec., 1994), pp. </a:t>
            </a:r>
            <a:r>
              <a:rPr lang="en-US" sz="1600" dirty="0" smtClean="0"/>
              <a:t>1255-1270</a:t>
            </a:r>
            <a:endParaRPr lang="de-DE" sz="1600" dirty="0"/>
          </a:p>
        </p:txBody>
      </p:sp>
      <p:sp>
        <p:nvSpPr>
          <p:cNvPr id="5" name="Textfeld 4"/>
          <p:cNvSpPr txBox="1"/>
          <p:nvPr/>
        </p:nvSpPr>
        <p:spPr>
          <a:xfrm>
            <a:off x="971600" y="1916832"/>
            <a:ext cx="69127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err="1" smtClean="0"/>
              <a:t>Diskriminanzanalysen</a:t>
            </a:r>
            <a:r>
              <a:rPr lang="de-DE" sz="1600" dirty="0" smtClean="0"/>
              <a:t> mit der Möglichkeit, Subklassen in </a:t>
            </a:r>
            <a:r>
              <a:rPr lang="de-DE" sz="1600" dirty="0" err="1" smtClean="0"/>
              <a:t>in</a:t>
            </a:r>
            <a:r>
              <a:rPr lang="de-DE" sz="1600" dirty="0" smtClean="0"/>
              <a:t> vorgegebenen Klassen aufzuspüren:</a:t>
            </a:r>
            <a:endParaRPr lang="de-DE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2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276872"/>
            <a:ext cx="4109699" cy="3789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02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2276871"/>
            <a:ext cx="4176464" cy="3759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971600" y="821030"/>
            <a:ext cx="777686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smtClean="0"/>
              <a:t>Klassischer Ansatz -Analyse: nach dem Allgemeinen Linearen Modell (ALM,  - Varianz- und Regressionsanalysen </a:t>
            </a:r>
            <a:r>
              <a:rPr lang="de-DE" sz="2000" dirty="0" err="1" smtClean="0"/>
              <a:t>etc</a:t>
            </a:r>
            <a:r>
              <a:rPr lang="de-DE" sz="2000" dirty="0" smtClean="0"/>
              <a:t>) </a:t>
            </a:r>
          </a:p>
          <a:p>
            <a:endParaRPr lang="de-DE" sz="2000" dirty="0" smtClean="0"/>
          </a:p>
          <a:p>
            <a:r>
              <a:rPr lang="de-DE" dirty="0" smtClean="0"/>
              <a:t>(</a:t>
            </a:r>
            <a:r>
              <a:rPr lang="de-DE" dirty="0" err="1" smtClean="0"/>
              <a:t>Kanske</a:t>
            </a:r>
            <a:r>
              <a:rPr lang="de-DE" dirty="0" smtClean="0"/>
              <a:t>, P., </a:t>
            </a:r>
            <a:r>
              <a:rPr lang="de-DE" dirty="0" err="1" smtClean="0"/>
              <a:t>Heissler</a:t>
            </a:r>
            <a:r>
              <a:rPr lang="de-DE" dirty="0" smtClean="0"/>
              <a:t>, J., Schönfelder, S., </a:t>
            </a:r>
            <a:r>
              <a:rPr lang="de-DE" dirty="0" err="1" smtClean="0"/>
              <a:t>Wessa</a:t>
            </a:r>
            <a:r>
              <a:rPr lang="de-DE" dirty="0" smtClean="0"/>
              <a:t>, M. (2012) </a:t>
            </a:r>
            <a:r>
              <a:rPr lang="de-DE" dirty="0" err="1" smtClean="0"/>
              <a:t>Neural</a:t>
            </a:r>
            <a:r>
              <a:rPr lang="de-DE" dirty="0" smtClean="0"/>
              <a:t> </a:t>
            </a:r>
            <a:r>
              <a:rPr lang="de-DE" dirty="0" err="1" smtClean="0"/>
              <a:t>correlates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emotion</a:t>
            </a:r>
            <a:r>
              <a:rPr lang="de-DE" dirty="0" smtClean="0"/>
              <a:t> </a:t>
            </a:r>
            <a:r>
              <a:rPr lang="de-DE" dirty="0" err="1" smtClean="0"/>
              <a:t>regulation</a:t>
            </a:r>
            <a:r>
              <a:rPr lang="de-DE" dirty="0" smtClean="0"/>
              <a:t> </a:t>
            </a:r>
            <a:r>
              <a:rPr lang="de-DE" dirty="0" err="1" smtClean="0"/>
              <a:t>deficits</a:t>
            </a:r>
            <a:r>
              <a:rPr lang="de-DE" dirty="0" smtClean="0"/>
              <a:t> in </a:t>
            </a:r>
            <a:r>
              <a:rPr lang="de-DE" dirty="0" err="1" smtClean="0"/>
              <a:t>remitted</a:t>
            </a:r>
            <a:r>
              <a:rPr lang="de-DE" dirty="0" smtClean="0"/>
              <a:t> </a:t>
            </a:r>
            <a:r>
              <a:rPr lang="de-DE" dirty="0" err="1" smtClean="0"/>
              <a:t>depression</a:t>
            </a:r>
            <a:r>
              <a:rPr lang="de-DE" dirty="0" smtClean="0"/>
              <a:t>: The </a:t>
            </a:r>
            <a:r>
              <a:rPr lang="de-DE" dirty="0" err="1" smtClean="0"/>
              <a:t>influence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regulation</a:t>
            </a:r>
            <a:r>
              <a:rPr lang="de-DE" dirty="0" smtClean="0"/>
              <a:t> </a:t>
            </a:r>
            <a:r>
              <a:rPr lang="de-DE" dirty="0" err="1" smtClean="0"/>
              <a:t>strategy</a:t>
            </a:r>
            <a:r>
              <a:rPr lang="de-DE" dirty="0" smtClean="0"/>
              <a:t>, </a:t>
            </a:r>
            <a:r>
              <a:rPr lang="de-DE" dirty="0" err="1" smtClean="0"/>
              <a:t>habitual</a:t>
            </a:r>
            <a:r>
              <a:rPr lang="de-DE" dirty="0" smtClean="0"/>
              <a:t> </a:t>
            </a:r>
            <a:r>
              <a:rPr lang="de-DE" dirty="0" err="1" smtClean="0"/>
              <a:t>regulation</a:t>
            </a:r>
            <a:r>
              <a:rPr lang="de-DE" dirty="0" smtClean="0"/>
              <a:t> </a:t>
            </a:r>
            <a:r>
              <a:rPr lang="de-DE" dirty="0" err="1" smtClean="0"/>
              <a:t>use</a:t>
            </a:r>
            <a:r>
              <a:rPr lang="de-DE" dirty="0" smtClean="0"/>
              <a:t>, </a:t>
            </a:r>
            <a:r>
              <a:rPr lang="de-DE" dirty="0" err="1" smtClean="0"/>
              <a:t>and</a:t>
            </a:r>
            <a:r>
              <a:rPr lang="de-DE" dirty="0" smtClean="0"/>
              <a:t> emotional </a:t>
            </a:r>
            <a:r>
              <a:rPr lang="de-DE" dirty="0" err="1" smtClean="0"/>
              <a:t>valence</a:t>
            </a:r>
            <a:r>
              <a:rPr lang="de-DE" dirty="0" smtClean="0"/>
              <a:t>. </a:t>
            </a:r>
            <a:r>
              <a:rPr lang="de-DE" i="1" dirty="0" smtClean="0"/>
              <a:t>NeuroImage</a:t>
            </a:r>
            <a:r>
              <a:rPr lang="de-DE" dirty="0" smtClean="0"/>
              <a:t>, 61, 686-693)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971600" y="2998693"/>
            <a:ext cx="7560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/>
              <a:t>Ausgangsannahme</a:t>
            </a:r>
            <a:r>
              <a:rPr lang="de-DE" dirty="0" smtClean="0"/>
              <a:t>: Depression ist mit der Schwierigkeit verbunden, negative Emotionen zu regulieren (down-</a:t>
            </a:r>
            <a:r>
              <a:rPr lang="de-DE" dirty="0" err="1" smtClean="0"/>
              <a:t>regulation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negative </a:t>
            </a:r>
            <a:r>
              <a:rPr lang="de-DE" dirty="0" err="1" smtClean="0"/>
              <a:t>emotions</a:t>
            </a:r>
            <a:r>
              <a:rPr lang="de-DE" dirty="0" smtClean="0"/>
              <a:t>).</a:t>
            </a:r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971600" y="3812847"/>
            <a:ext cx="75608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/>
              <a:t>Regulationsstrategien:</a:t>
            </a:r>
          </a:p>
          <a:p>
            <a:pPr marL="342900" indent="-342900">
              <a:buFont typeface="+mj-lt"/>
              <a:buAutoNum type="arabicPeriod"/>
            </a:pPr>
            <a:r>
              <a:rPr lang="de-DE" dirty="0" err="1" smtClean="0"/>
              <a:t>Reappraisal</a:t>
            </a:r>
            <a:r>
              <a:rPr lang="de-DE" dirty="0" smtClean="0"/>
              <a:t> – kognitive Veränderung der Emotionen</a:t>
            </a:r>
          </a:p>
          <a:p>
            <a:pPr marL="342900" indent="-342900">
              <a:buFont typeface="+mj-lt"/>
              <a:buAutoNum type="arabicPeriod"/>
            </a:pPr>
            <a:r>
              <a:rPr lang="de-DE" dirty="0" err="1" smtClean="0"/>
              <a:t>Distraction</a:t>
            </a:r>
            <a:r>
              <a:rPr lang="de-DE" dirty="0" smtClean="0"/>
              <a:t>  -- Kontrolle des Fokus der Aufmerksamkeit auf eine parallele Aufgabe</a:t>
            </a:r>
            <a:endParaRPr lang="de-DE" dirty="0"/>
          </a:p>
        </p:txBody>
      </p:sp>
      <p:sp>
        <p:nvSpPr>
          <p:cNvPr id="5" name="Textfeld 4"/>
          <p:cNvSpPr txBox="1"/>
          <p:nvPr/>
        </p:nvSpPr>
        <p:spPr>
          <a:xfrm>
            <a:off x="971600" y="5169966"/>
            <a:ext cx="74888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/>
              <a:t>Zentrale Hypothese: </a:t>
            </a:r>
            <a:r>
              <a:rPr lang="de-DE" dirty="0" smtClean="0"/>
              <a:t>Depressive unterscheiden sich von Gesunden durch Defizite in der </a:t>
            </a:r>
            <a:r>
              <a:rPr lang="de-DE" dirty="0" err="1" smtClean="0"/>
              <a:t>Appraisal</a:t>
            </a:r>
            <a:r>
              <a:rPr lang="de-DE" dirty="0" smtClean="0"/>
              <a:t>-Strategie – Beeinträchtigung der Regulierung der </a:t>
            </a:r>
            <a:r>
              <a:rPr lang="de-DE" dirty="0" err="1" smtClean="0"/>
              <a:t>Amygdalafunktion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2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276872"/>
            <a:ext cx="3845554" cy="3410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12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2251909"/>
            <a:ext cx="3854811" cy="3409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1426" name="Picture 2" descr="D:\Arbeit\AVorlesungen\AAMainzer Veranstaltungen\SoSe2013\1-nearestneighbou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66852" y="1052736"/>
            <a:ext cx="2760992" cy="2880320"/>
          </a:xfrm>
          <a:prstGeom prst="rect">
            <a:avLst/>
          </a:prstGeom>
          <a:noFill/>
        </p:spPr>
      </p:pic>
      <p:pic>
        <p:nvPicPr>
          <p:cNvPr id="231427" name="Picture 3" descr="D:\Arbeit\AVorlesungen\AAMainzer Veranstaltungen\SoSe2013\15NearestNeighbou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15810" y="3933056"/>
            <a:ext cx="2719030" cy="2808312"/>
          </a:xfrm>
          <a:prstGeom prst="rect">
            <a:avLst/>
          </a:prstGeom>
          <a:noFill/>
        </p:spPr>
      </p:pic>
      <p:pic>
        <p:nvPicPr>
          <p:cNvPr id="231428" name="Picture 4" descr="D:\Arbeit\AVorlesungen\AAMainzer Veranstaltungen\SoSe2013\LinearRegressio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62650" y="1052736"/>
            <a:ext cx="2727613" cy="2808312"/>
          </a:xfrm>
          <a:prstGeom prst="rect">
            <a:avLst/>
          </a:prstGeom>
          <a:noFill/>
        </p:spPr>
      </p:pic>
      <p:pic>
        <p:nvPicPr>
          <p:cNvPr id="231429" name="Picture 5" descr="D:\Arbeit\AVorlesungen\AAMainzer Veranstaltungen\SoSe2013\OptimalBaye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06810" y="3933056"/>
            <a:ext cx="2739322" cy="2808312"/>
          </a:xfrm>
          <a:prstGeom prst="rect">
            <a:avLst/>
          </a:prstGeom>
          <a:noFill/>
        </p:spPr>
      </p:pic>
      <p:sp>
        <p:nvSpPr>
          <p:cNvPr id="6" name="Textfeld 5"/>
          <p:cNvSpPr txBox="1"/>
          <p:nvPr/>
        </p:nvSpPr>
        <p:spPr>
          <a:xfrm>
            <a:off x="1043608" y="404664"/>
            <a:ext cx="7416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Zur Frage nichtlinearer Trennung der Klassenbereiche: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971600" y="807095"/>
            <a:ext cx="30963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/>
              <a:t>Beispiele  (6)</a:t>
            </a:r>
            <a:endParaRPr lang="de-DE" sz="2400" dirty="0"/>
          </a:p>
        </p:txBody>
      </p:sp>
      <p:sp>
        <p:nvSpPr>
          <p:cNvPr id="3" name="Textfeld 2"/>
          <p:cNvSpPr txBox="1"/>
          <p:nvPr/>
        </p:nvSpPr>
        <p:spPr>
          <a:xfrm>
            <a:off x="899592" y="1556792"/>
            <a:ext cx="64087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smtClean="0"/>
              <a:t>Brain Images und die Dekodierung kognitiver Zustände</a:t>
            </a:r>
            <a:endParaRPr lang="de-DE" sz="2000" dirty="0"/>
          </a:p>
        </p:txBody>
      </p:sp>
      <p:sp>
        <p:nvSpPr>
          <p:cNvPr id="6" name="Textfeld 5"/>
          <p:cNvSpPr txBox="1"/>
          <p:nvPr/>
        </p:nvSpPr>
        <p:spPr>
          <a:xfrm>
            <a:off x="971600" y="2348880"/>
            <a:ext cx="65527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de-DE" sz="1600" dirty="0" err="1" smtClean="0"/>
              <a:t>Functional</a:t>
            </a:r>
            <a:r>
              <a:rPr lang="de-DE" sz="1600" dirty="0" smtClean="0"/>
              <a:t> </a:t>
            </a:r>
            <a:r>
              <a:rPr lang="de-DE" sz="1600" dirty="0" err="1" smtClean="0"/>
              <a:t>Magnetic</a:t>
            </a:r>
            <a:r>
              <a:rPr lang="de-DE" sz="1600" dirty="0" smtClean="0"/>
              <a:t> </a:t>
            </a:r>
            <a:r>
              <a:rPr lang="de-DE" sz="1600" dirty="0" err="1" smtClean="0"/>
              <a:t>Resonance</a:t>
            </a:r>
            <a:r>
              <a:rPr lang="de-DE" sz="1600" dirty="0" smtClean="0"/>
              <a:t> Imaging (</a:t>
            </a:r>
            <a:r>
              <a:rPr lang="de-DE" sz="1600" dirty="0" err="1" smtClean="0"/>
              <a:t>fMRI</a:t>
            </a:r>
            <a:r>
              <a:rPr lang="de-DE" sz="1600" dirty="0" smtClean="0"/>
              <a:t>)</a:t>
            </a:r>
          </a:p>
          <a:p>
            <a:pPr marL="342900" indent="-342900">
              <a:buFont typeface="+mj-lt"/>
              <a:buAutoNum type="arabicPeriod"/>
            </a:pPr>
            <a:r>
              <a:rPr lang="de-DE" sz="1600" dirty="0" smtClean="0"/>
              <a:t>Magnetenzephalographie (MEG)</a:t>
            </a:r>
            <a:endParaRPr lang="de-DE" sz="1600" dirty="0"/>
          </a:p>
        </p:txBody>
      </p:sp>
      <p:sp>
        <p:nvSpPr>
          <p:cNvPr id="7" name="Textfeld 6"/>
          <p:cNvSpPr txBox="1"/>
          <p:nvPr/>
        </p:nvSpPr>
        <p:spPr>
          <a:xfrm>
            <a:off x="971600" y="3175808"/>
            <a:ext cx="7488832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err="1" smtClean="0"/>
              <a:t>fMRI</a:t>
            </a:r>
            <a:r>
              <a:rPr lang="de-DE" sz="1600" dirty="0" smtClean="0"/>
              <a:t>:</a:t>
            </a:r>
          </a:p>
          <a:p>
            <a:pPr marL="342900" indent="-342900">
              <a:buFont typeface="+mj-lt"/>
              <a:buAutoNum type="arabicPeriod"/>
            </a:pPr>
            <a:r>
              <a:rPr lang="de-DE" sz="1600" dirty="0" smtClean="0"/>
              <a:t> 3-dimensionale Bilder, zeitlicher Ablauf (</a:t>
            </a:r>
            <a:r>
              <a:rPr lang="de-DE" sz="1600" dirty="0" err="1" smtClean="0"/>
              <a:t>zB</a:t>
            </a:r>
            <a:r>
              <a:rPr lang="de-DE" sz="1600" dirty="0" smtClean="0"/>
              <a:t>  alle .5, 1.0, 1.5 Sekunden)</a:t>
            </a:r>
          </a:p>
          <a:p>
            <a:pPr marL="342900" indent="-342900">
              <a:buFont typeface="+mj-lt"/>
              <a:buAutoNum type="arabicPeriod"/>
            </a:pPr>
            <a:r>
              <a:rPr lang="de-DE" sz="1600" dirty="0" smtClean="0"/>
              <a:t>Verhältnis  von </a:t>
            </a:r>
            <a:r>
              <a:rPr lang="de-DE" sz="1600" dirty="0" err="1" smtClean="0"/>
              <a:t>oxigeniertem</a:t>
            </a:r>
            <a:r>
              <a:rPr lang="de-DE" sz="1600" dirty="0" smtClean="0"/>
              <a:t> zu </a:t>
            </a:r>
            <a:r>
              <a:rPr lang="de-DE" sz="1600" dirty="0" err="1" smtClean="0"/>
              <a:t>desoxigeniertem</a:t>
            </a:r>
            <a:r>
              <a:rPr lang="de-DE" sz="1600" dirty="0" smtClean="0"/>
              <a:t> Blut relativ zu einer Base Line(</a:t>
            </a:r>
            <a:r>
              <a:rPr lang="de-DE" sz="1600" dirty="0" err="1" smtClean="0"/>
              <a:t>Bold</a:t>
            </a:r>
            <a:r>
              <a:rPr lang="de-DE" sz="1600" dirty="0" smtClean="0"/>
              <a:t>-Kontrast)</a:t>
            </a:r>
          </a:p>
          <a:p>
            <a:pPr marL="342900" indent="-342900">
              <a:buFont typeface="+mj-lt"/>
              <a:buAutoNum type="arabicPeriod"/>
            </a:pPr>
            <a:r>
              <a:rPr lang="de-DE" sz="1600" dirty="0" smtClean="0"/>
              <a:t> BOLD – Blood </a:t>
            </a:r>
            <a:r>
              <a:rPr lang="de-DE" sz="1600" dirty="0" err="1" smtClean="0"/>
              <a:t>Oxogen</a:t>
            </a:r>
            <a:r>
              <a:rPr lang="de-DE" sz="1600" dirty="0" smtClean="0"/>
              <a:t> Level </a:t>
            </a:r>
            <a:r>
              <a:rPr lang="de-DE" sz="1600" dirty="0" err="1" smtClean="0"/>
              <a:t>Dependent</a:t>
            </a:r>
            <a:endParaRPr lang="de-DE" sz="1600" dirty="0" smtClean="0"/>
          </a:p>
          <a:p>
            <a:pPr marL="342900" indent="-342900">
              <a:buFont typeface="+mj-lt"/>
              <a:buAutoNum type="arabicPeriod"/>
            </a:pPr>
            <a:r>
              <a:rPr lang="de-DE" sz="1600" dirty="0" err="1" smtClean="0"/>
              <a:t>Voxels</a:t>
            </a:r>
            <a:r>
              <a:rPr lang="de-DE" sz="1600" dirty="0" smtClean="0"/>
              <a:t> – Volumenelemente (einige Zehntel ein mm^3  --  10 000-15000 </a:t>
            </a:r>
            <a:r>
              <a:rPr lang="de-DE" sz="1600" dirty="0" err="1" smtClean="0"/>
              <a:t>Voxels</a:t>
            </a:r>
            <a:r>
              <a:rPr lang="de-DE" sz="1600" dirty="0" smtClean="0"/>
              <a:t>;  pro </a:t>
            </a:r>
            <a:r>
              <a:rPr lang="de-DE" sz="1600" dirty="0" err="1" smtClean="0"/>
              <a:t>Voxel</a:t>
            </a:r>
            <a:r>
              <a:rPr lang="de-DE" sz="1600" dirty="0" smtClean="0"/>
              <a:t>:  &gt; 100 000 Neurone</a:t>
            </a:r>
          </a:p>
          <a:p>
            <a:pPr marL="342900" indent="-342900">
              <a:buFont typeface="+mj-lt"/>
              <a:buAutoNum type="arabicPeriod"/>
            </a:pPr>
            <a:r>
              <a:rPr lang="de-DE" sz="1600" dirty="0" smtClean="0"/>
              <a:t>Zeitliche Antwort: mehrere Sekunden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971600" y="807095"/>
            <a:ext cx="7848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/>
              <a:t>Beispiele  (</a:t>
            </a:r>
            <a:r>
              <a:rPr lang="de-DE" sz="2000" dirty="0" smtClean="0"/>
              <a:t>Brain Images und die Dekodierung kognitiver Zustände</a:t>
            </a:r>
            <a:r>
              <a:rPr lang="de-DE" sz="2400" dirty="0" smtClean="0"/>
              <a:t>)</a:t>
            </a:r>
            <a:endParaRPr lang="de-DE" sz="2400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2449" y="2708920"/>
            <a:ext cx="3652477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45725" y="2708920"/>
            <a:ext cx="3514707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feld 5"/>
          <p:cNvSpPr txBox="1"/>
          <p:nvPr/>
        </p:nvSpPr>
        <p:spPr>
          <a:xfrm>
            <a:off x="971600" y="1700808"/>
            <a:ext cx="7056784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 smtClean="0"/>
              <a:t>Haxby</a:t>
            </a:r>
            <a:r>
              <a:rPr lang="de-DE" dirty="0" smtClean="0"/>
              <a:t>, JV et al (2001</a:t>
            </a:r>
            <a:r>
              <a:rPr lang="de-DE" sz="1600" dirty="0" smtClean="0"/>
              <a:t>) Distributed </a:t>
            </a:r>
            <a:r>
              <a:rPr lang="de-DE" sz="1600" dirty="0" err="1" smtClean="0"/>
              <a:t>and</a:t>
            </a:r>
            <a:r>
              <a:rPr lang="de-DE" sz="1600" dirty="0" smtClean="0"/>
              <a:t> </a:t>
            </a:r>
            <a:r>
              <a:rPr lang="de-DE" sz="1600" dirty="0" err="1" smtClean="0"/>
              <a:t>overlapping</a:t>
            </a:r>
            <a:r>
              <a:rPr lang="de-DE" sz="1600" dirty="0" smtClean="0"/>
              <a:t> </a:t>
            </a:r>
            <a:r>
              <a:rPr lang="de-DE" sz="1600" dirty="0" err="1" smtClean="0"/>
              <a:t>representation</a:t>
            </a:r>
            <a:r>
              <a:rPr lang="de-DE" sz="1600" dirty="0" smtClean="0"/>
              <a:t> </a:t>
            </a:r>
            <a:r>
              <a:rPr lang="de-DE" sz="1600" dirty="0" err="1" smtClean="0"/>
              <a:t>of</a:t>
            </a:r>
            <a:r>
              <a:rPr lang="de-DE" sz="1600" dirty="0" smtClean="0"/>
              <a:t> </a:t>
            </a:r>
            <a:r>
              <a:rPr lang="de-DE" sz="1600" dirty="0" err="1" smtClean="0"/>
              <a:t>faces</a:t>
            </a:r>
            <a:r>
              <a:rPr lang="de-DE" sz="1600" dirty="0" smtClean="0"/>
              <a:t> </a:t>
            </a:r>
            <a:r>
              <a:rPr lang="de-DE" sz="1600" dirty="0" err="1" smtClean="0"/>
              <a:t>and</a:t>
            </a:r>
            <a:r>
              <a:rPr lang="de-DE" sz="1600" dirty="0" smtClean="0"/>
              <a:t> </a:t>
            </a:r>
            <a:r>
              <a:rPr lang="de-DE" sz="1600" dirty="0" err="1" smtClean="0"/>
              <a:t>objects</a:t>
            </a:r>
            <a:r>
              <a:rPr lang="de-DE" sz="1600" dirty="0" smtClean="0"/>
              <a:t> in ventral temporal </a:t>
            </a:r>
            <a:r>
              <a:rPr lang="de-DE" sz="1600" dirty="0" err="1" smtClean="0"/>
              <a:t>cortex</a:t>
            </a:r>
            <a:r>
              <a:rPr lang="de-DE" sz="1600" dirty="0" smtClean="0"/>
              <a:t>. </a:t>
            </a:r>
            <a:r>
              <a:rPr lang="de-DE" sz="1600" i="1" dirty="0" smtClean="0"/>
              <a:t>Science</a:t>
            </a:r>
            <a:r>
              <a:rPr lang="de-DE" sz="1600" dirty="0" smtClean="0"/>
              <a:t> 293, 2425 - 2430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32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2" y="464444"/>
            <a:ext cx="2664296" cy="6132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feld 2"/>
          <p:cNvSpPr txBox="1"/>
          <p:nvPr/>
        </p:nvSpPr>
        <p:spPr>
          <a:xfrm>
            <a:off x="971600" y="1620089"/>
            <a:ext cx="41764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/>
              <a:t>Mittlere Korrelationen innerhalb und zwischen den Kategorien und Antwortmustern über alle </a:t>
            </a:r>
            <a:r>
              <a:rPr lang="de-DE" sz="1600" dirty="0" err="1" smtClean="0"/>
              <a:t>Vpn</a:t>
            </a:r>
            <a:r>
              <a:rPr lang="de-DE" sz="1600" dirty="0" smtClean="0"/>
              <a:t> .</a:t>
            </a:r>
            <a:endParaRPr lang="de-DE" sz="1600" dirty="0"/>
          </a:p>
        </p:txBody>
      </p:sp>
      <p:sp>
        <p:nvSpPr>
          <p:cNvPr id="4" name="Textfeld 3"/>
          <p:cNvSpPr txBox="1"/>
          <p:nvPr/>
        </p:nvSpPr>
        <p:spPr>
          <a:xfrm>
            <a:off x="971600" y="899428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 smtClean="0"/>
              <a:t>Haxby</a:t>
            </a:r>
            <a:r>
              <a:rPr lang="de-DE" dirty="0" smtClean="0"/>
              <a:t>, JV et al (2001)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971600" y="807095"/>
            <a:ext cx="7848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/>
              <a:t>Beispiele  (</a:t>
            </a:r>
            <a:r>
              <a:rPr lang="de-DE" sz="2000" dirty="0" smtClean="0"/>
              <a:t>Brain Images und die Dekodierung kognitiver Zustände</a:t>
            </a:r>
            <a:r>
              <a:rPr lang="de-DE" sz="2400" dirty="0" smtClean="0"/>
              <a:t>)</a:t>
            </a:r>
            <a:endParaRPr lang="de-DE" sz="2400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916832"/>
            <a:ext cx="2895600" cy="201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36379" y="1927448"/>
            <a:ext cx="5572125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feld 4"/>
          <p:cNvSpPr txBox="1"/>
          <p:nvPr/>
        </p:nvSpPr>
        <p:spPr>
          <a:xfrm>
            <a:off x="683568" y="4581128"/>
            <a:ext cx="26642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/>
              <a:t>Musterspezifische Aktivierungsmuster – aber noch keine Klassifikation.</a:t>
            </a:r>
            <a:endParaRPr lang="de-DE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7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2708920"/>
            <a:ext cx="4733925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feld 2"/>
          <p:cNvSpPr txBox="1"/>
          <p:nvPr/>
        </p:nvSpPr>
        <p:spPr>
          <a:xfrm>
            <a:off x="971600" y="807095"/>
            <a:ext cx="7848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/>
              <a:t>Beispiele  (</a:t>
            </a:r>
            <a:r>
              <a:rPr lang="de-DE" sz="2000" dirty="0" smtClean="0"/>
              <a:t>Brain Images und die Dekodierung kognitiver Zustände</a:t>
            </a:r>
            <a:r>
              <a:rPr lang="de-DE" sz="2400" dirty="0" smtClean="0"/>
              <a:t>)</a:t>
            </a:r>
            <a:endParaRPr lang="de-DE" sz="2400" dirty="0"/>
          </a:p>
        </p:txBody>
      </p:sp>
      <p:sp>
        <p:nvSpPr>
          <p:cNvPr id="4" name="Textfeld 3"/>
          <p:cNvSpPr txBox="1"/>
          <p:nvPr/>
        </p:nvSpPr>
        <p:spPr>
          <a:xfrm>
            <a:off x="971600" y="1702549"/>
            <a:ext cx="77768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(</a:t>
            </a:r>
            <a:r>
              <a:rPr lang="de-DE" sz="1600" dirty="0" err="1" smtClean="0"/>
              <a:t>Raizada</a:t>
            </a:r>
            <a:r>
              <a:rPr lang="de-DE" sz="1600" dirty="0" smtClean="0"/>
              <a:t> &amp; </a:t>
            </a:r>
            <a:r>
              <a:rPr lang="de-DE" sz="1600" dirty="0" err="1" smtClean="0"/>
              <a:t>Kriegeskorte</a:t>
            </a:r>
            <a:r>
              <a:rPr lang="de-DE" sz="1600" dirty="0" smtClean="0"/>
              <a:t> (2010) Pattern-</a:t>
            </a:r>
            <a:r>
              <a:rPr lang="de-DE" sz="1600" dirty="0" err="1" smtClean="0"/>
              <a:t>information</a:t>
            </a:r>
            <a:r>
              <a:rPr lang="de-DE" sz="1600" dirty="0" smtClean="0"/>
              <a:t> </a:t>
            </a:r>
            <a:r>
              <a:rPr lang="de-DE" sz="1600" dirty="0" err="1" smtClean="0"/>
              <a:t>fMRI</a:t>
            </a:r>
            <a:r>
              <a:rPr lang="de-DE" sz="1600" dirty="0" smtClean="0"/>
              <a:t>: </a:t>
            </a:r>
            <a:r>
              <a:rPr lang="de-DE" sz="1600" dirty="0" err="1" smtClean="0"/>
              <a:t>new</a:t>
            </a:r>
            <a:r>
              <a:rPr lang="de-DE" sz="1600" dirty="0" smtClean="0"/>
              <a:t> </a:t>
            </a:r>
            <a:r>
              <a:rPr lang="de-DE" sz="1600" dirty="0" err="1" smtClean="0"/>
              <a:t>questions</a:t>
            </a:r>
            <a:r>
              <a:rPr lang="de-DE" sz="1600" dirty="0" smtClean="0"/>
              <a:t> </a:t>
            </a:r>
            <a:r>
              <a:rPr lang="de-DE" sz="1600" dirty="0" err="1" smtClean="0"/>
              <a:t>which</a:t>
            </a:r>
            <a:r>
              <a:rPr lang="de-DE" sz="1600" dirty="0" smtClean="0"/>
              <a:t> </a:t>
            </a:r>
            <a:r>
              <a:rPr lang="de-DE" sz="1600" dirty="0" err="1" smtClean="0"/>
              <a:t>it</a:t>
            </a:r>
            <a:r>
              <a:rPr lang="de-DE" sz="1600" dirty="0" smtClean="0"/>
              <a:t> </a:t>
            </a:r>
            <a:r>
              <a:rPr lang="de-DE" sz="1600" dirty="0" err="1" smtClean="0"/>
              <a:t>opens</a:t>
            </a:r>
            <a:r>
              <a:rPr lang="de-DE" sz="1600" dirty="0" smtClean="0"/>
              <a:t> </a:t>
            </a:r>
            <a:r>
              <a:rPr lang="de-DE" sz="1600" dirty="0" err="1" smtClean="0"/>
              <a:t>up</a:t>
            </a:r>
            <a:r>
              <a:rPr lang="de-DE" sz="1600" dirty="0" smtClean="0"/>
              <a:t>, </a:t>
            </a:r>
            <a:r>
              <a:rPr lang="de-DE" sz="1600" dirty="0" err="1" smtClean="0"/>
              <a:t>and</a:t>
            </a:r>
            <a:r>
              <a:rPr lang="de-DE" sz="1600" dirty="0" smtClean="0"/>
              <a:t> </a:t>
            </a:r>
            <a:r>
              <a:rPr lang="de-DE" sz="1600" dirty="0" err="1" smtClean="0"/>
              <a:t>challenges</a:t>
            </a:r>
            <a:r>
              <a:rPr lang="de-DE" sz="1600" dirty="0" smtClean="0"/>
              <a:t> wich </a:t>
            </a:r>
            <a:r>
              <a:rPr lang="de-DE" sz="1600" dirty="0" err="1" smtClean="0"/>
              <a:t>face</a:t>
            </a:r>
            <a:r>
              <a:rPr lang="de-DE" sz="1600" dirty="0" smtClean="0"/>
              <a:t> it. </a:t>
            </a:r>
            <a:r>
              <a:rPr lang="de-DE" sz="1600" i="1" dirty="0" smtClean="0"/>
              <a:t>NeuroImage</a:t>
            </a:r>
            <a:r>
              <a:rPr lang="de-DE" sz="1600" dirty="0" smtClean="0"/>
              <a:t>,  20, 31-41</a:t>
            </a:r>
            <a:r>
              <a:rPr lang="de-DE" dirty="0" smtClean="0"/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971600" y="807095"/>
            <a:ext cx="7848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/>
              <a:t>Beispiele  (</a:t>
            </a:r>
            <a:r>
              <a:rPr lang="de-DE" sz="2000" dirty="0" smtClean="0"/>
              <a:t>Brain Images und die Dekodierung kognitiver Zustände</a:t>
            </a:r>
            <a:r>
              <a:rPr lang="de-DE" sz="2400" dirty="0" smtClean="0"/>
              <a:t>)</a:t>
            </a:r>
            <a:endParaRPr lang="de-DE" sz="2400" dirty="0"/>
          </a:p>
        </p:txBody>
      </p:sp>
      <p:sp>
        <p:nvSpPr>
          <p:cNvPr id="3" name="Textfeld 2"/>
          <p:cNvSpPr txBox="1"/>
          <p:nvPr/>
        </p:nvSpPr>
        <p:spPr>
          <a:xfrm>
            <a:off x="1043608" y="1556792"/>
            <a:ext cx="78488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/>
              <a:t>Mitchell, TM, Hutchinson, R., </a:t>
            </a:r>
            <a:r>
              <a:rPr lang="de-DE" sz="1600" dirty="0" err="1" smtClean="0"/>
              <a:t>Niculescu</a:t>
            </a:r>
            <a:r>
              <a:rPr lang="de-DE" sz="1600" dirty="0" smtClean="0"/>
              <a:t> R, Pereira F., Wang X (2004) Learning </a:t>
            </a:r>
            <a:r>
              <a:rPr lang="de-DE" sz="1600" dirty="0" err="1" smtClean="0"/>
              <a:t>to</a:t>
            </a:r>
            <a:r>
              <a:rPr lang="de-DE" sz="1600" dirty="0" smtClean="0"/>
              <a:t> </a:t>
            </a:r>
            <a:r>
              <a:rPr lang="de-DE" sz="1600" dirty="0" err="1" smtClean="0"/>
              <a:t>decode</a:t>
            </a:r>
            <a:r>
              <a:rPr lang="de-DE" sz="1600" dirty="0" smtClean="0"/>
              <a:t> </a:t>
            </a:r>
            <a:r>
              <a:rPr lang="de-DE" sz="1600" dirty="0" err="1" smtClean="0"/>
              <a:t>cognitive</a:t>
            </a:r>
            <a:r>
              <a:rPr lang="de-DE" sz="1600" dirty="0" smtClean="0"/>
              <a:t> </a:t>
            </a:r>
            <a:r>
              <a:rPr lang="de-DE" sz="1600" dirty="0" err="1" smtClean="0"/>
              <a:t>states</a:t>
            </a:r>
            <a:r>
              <a:rPr lang="de-DE" sz="1600" dirty="0" smtClean="0"/>
              <a:t> </a:t>
            </a:r>
            <a:r>
              <a:rPr lang="de-DE" sz="1600" dirty="0" err="1" smtClean="0"/>
              <a:t>from</a:t>
            </a:r>
            <a:r>
              <a:rPr lang="de-DE" sz="1600" dirty="0" smtClean="0"/>
              <a:t> </a:t>
            </a:r>
            <a:r>
              <a:rPr lang="de-DE" sz="1600" dirty="0" err="1" smtClean="0"/>
              <a:t>brain</a:t>
            </a:r>
            <a:r>
              <a:rPr lang="de-DE" sz="1600" dirty="0" smtClean="0"/>
              <a:t> </a:t>
            </a:r>
            <a:r>
              <a:rPr lang="de-DE" sz="1600" dirty="0" err="1" smtClean="0"/>
              <a:t>images</a:t>
            </a:r>
            <a:r>
              <a:rPr lang="de-DE" sz="1600" dirty="0" smtClean="0"/>
              <a:t>. </a:t>
            </a:r>
            <a:r>
              <a:rPr lang="de-DE" sz="1600" i="1" dirty="0" err="1" smtClean="0"/>
              <a:t>Machine</a:t>
            </a:r>
            <a:r>
              <a:rPr lang="de-DE" sz="1600" i="1" dirty="0" smtClean="0"/>
              <a:t> Learning</a:t>
            </a:r>
            <a:r>
              <a:rPr lang="de-DE" sz="1600" dirty="0" smtClean="0"/>
              <a:t>, 57, 145 - 175</a:t>
            </a:r>
            <a:endParaRPr lang="de-DE" sz="1600" dirty="0"/>
          </a:p>
        </p:txBody>
      </p:sp>
      <p:sp>
        <p:nvSpPr>
          <p:cNvPr id="4" name="Textfeld 3"/>
          <p:cNvSpPr txBox="1"/>
          <p:nvPr/>
        </p:nvSpPr>
        <p:spPr>
          <a:xfrm>
            <a:off x="1043608" y="2492896"/>
            <a:ext cx="74888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de-DE" sz="1600" dirty="0" smtClean="0"/>
              <a:t> Folge Satz – Bild bzw. Bild - Satz:  Beschreibt der Satz das Bild korrekt?</a:t>
            </a:r>
          </a:p>
          <a:p>
            <a:pPr marL="342900" indent="-342900">
              <a:buFont typeface="+mj-lt"/>
              <a:buAutoNum type="arabicPeriod"/>
            </a:pPr>
            <a:r>
              <a:rPr lang="de-DE" sz="1600" dirty="0" smtClean="0"/>
              <a:t>Syntaktische Mehrdeutigkeit</a:t>
            </a:r>
            <a:endParaRPr lang="de-DE" sz="1600" dirty="0"/>
          </a:p>
        </p:txBody>
      </p:sp>
      <p:sp>
        <p:nvSpPr>
          <p:cNvPr id="5" name="Textfeld 4"/>
          <p:cNvSpPr txBox="1"/>
          <p:nvPr/>
        </p:nvSpPr>
        <p:spPr>
          <a:xfrm>
            <a:off x="1043608" y="3435965"/>
            <a:ext cx="691276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err="1" smtClean="0"/>
              <a:t>Vp</a:t>
            </a:r>
            <a:r>
              <a:rPr lang="de-DE" sz="1600" dirty="0" smtClean="0"/>
              <a:t> bekam 10 Sätze von jedem Typ präsentiert: </a:t>
            </a:r>
          </a:p>
          <a:p>
            <a:pPr marL="342900" indent="-342900">
              <a:buFont typeface="+mj-lt"/>
              <a:buAutoNum type="arabicPeriod"/>
            </a:pPr>
            <a:r>
              <a:rPr lang="de-DE" sz="1600" dirty="0" smtClean="0"/>
              <a:t>10 Sekunden Darbietungszeit</a:t>
            </a:r>
          </a:p>
          <a:p>
            <a:pPr marL="342900" indent="-342900">
              <a:buFont typeface="+mj-lt"/>
              <a:buAutoNum type="arabicPeriod"/>
            </a:pPr>
            <a:r>
              <a:rPr lang="de-DE" sz="1600" dirty="0" smtClean="0"/>
              <a:t>Frage an </a:t>
            </a:r>
            <a:r>
              <a:rPr lang="de-DE" sz="1600" dirty="0" err="1" smtClean="0"/>
              <a:t>Vp</a:t>
            </a:r>
            <a:r>
              <a:rPr lang="de-DE" sz="1600" dirty="0" smtClean="0"/>
              <a:t> und 4 Sekunden Zeit für die Antwort</a:t>
            </a:r>
          </a:p>
          <a:p>
            <a:pPr marL="342900" indent="-342900">
              <a:buFont typeface="+mj-lt"/>
              <a:buAutoNum type="arabicPeriod"/>
            </a:pPr>
            <a:r>
              <a:rPr lang="de-DE" sz="1600" dirty="0" smtClean="0"/>
              <a:t>4 Sek bis „X“, 12 Sekunden Ruheperiode</a:t>
            </a:r>
          </a:p>
          <a:p>
            <a:pPr marL="342900" indent="-342900">
              <a:buFont typeface="+mj-lt"/>
              <a:buAutoNum type="arabicPeriod"/>
            </a:pPr>
            <a:r>
              <a:rPr lang="de-DE" sz="1600" dirty="0" err="1" smtClean="0"/>
              <a:t>fMRI-scan</a:t>
            </a:r>
            <a:r>
              <a:rPr lang="de-DE" sz="1600" dirty="0" smtClean="0"/>
              <a:t> all  1.5 Sekunden</a:t>
            </a:r>
          </a:p>
          <a:p>
            <a:pPr marL="342900" indent="-342900">
              <a:buFont typeface="+mj-lt"/>
              <a:buAutoNum type="arabicPeriod"/>
            </a:pPr>
            <a:r>
              <a:rPr lang="de-DE" sz="1600" dirty="0" err="1" smtClean="0"/>
              <a:t>Classifier</a:t>
            </a:r>
            <a:r>
              <a:rPr lang="de-DE" sz="1600" dirty="0" smtClean="0"/>
              <a:t> </a:t>
            </a:r>
            <a:r>
              <a:rPr lang="de-DE" sz="1600" dirty="0" err="1" smtClean="0"/>
              <a:t>input</a:t>
            </a:r>
            <a:r>
              <a:rPr lang="de-DE" sz="1600" dirty="0" smtClean="0"/>
              <a:t> von 4.5 bis 15 Sekunden (höchste </a:t>
            </a:r>
            <a:r>
              <a:rPr lang="de-DE" sz="1600" dirty="0" err="1" smtClean="0"/>
              <a:t>fMRI</a:t>
            </a:r>
            <a:r>
              <a:rPr lang="de-DE" sz="1600" dirty="0" smtClean="0"/>
              <a:t>-Aktivität)</a:t>
            </a:r>
          </a:p>
          <a:p>
            <a:pPr marL="342900" indent="-342900">
              <a:buFont typeface="+mj-lt"/>
              <a:buAutoNum type="arabicPeriod"/>
            </a:pPr>
            <a:r>
              <a:rPr lang="de-DE" sz="1600" dirty="0" smtClean="0"/>
              <a:t>Vier ROIs – insgesamt 1500 bis 3508 </a:t>
            </a:r>
            <a:r>
              <a:rPr lang="de-DE" sz="1600" dirty="0" err="1" smtClean="0"/>
              <a:t>Voxels</a:t>
            </a:r>
            <a:r>
              <a:rPr lang="de-DE" sz="1600" dirty="0" smtClean="0"/>
              <a:t> (</a:t>
            </a:r>
            <a:r>
              <a:rPr lang="de-DE" sz="1600" dirty="0" err="1" smtClean="0"/>
              <a:t>Vpn</a:t>
            </a:r>
            <a:r>
              <a:rPr lang="de-DE" sz="1600" dirty="0" smtClean="0"/>
              <a:t>-abhängig)</a:t>
            </a:r>
          </a:p>
          <a:p>
            <a:pPr marL="342900" indent="-342900">
              <a:buFont typeface="+mj-lt"/>
              <a:buAutoNum type="arabicPeriod"/>
            </a:pPr>
            <a:r>
              <a:rPr lang="de-DE" sz="1600" dirty="0" smtClean="0"/>
              <a:t>10.5 Sekunden – 8 Bilder – Inputvektor enthält 12000 bis 28064 </a:t>
            </a:r>
            <a:r>
              <a:rPr lang="de-DE" sz="1600" dirty="0" err="1" smtClean="0"/>
              <a:t>Voxels</a:t>
            </a:r>
            <a:endParaRPr lang="de-DE" sz="1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971600" y="807095"/>
            <a:ext cx="7848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/>
              <a:t>Beispiele  (</a:t>
            </a:r>
            <a:r>
              <a:rPr lang="de-DE" sz="2000" dirty="0" smtClean="0"/>
              <a:t>Brain Images und die Dekodierung kognitiver Zustände</a:t>
            </a:r>
            <a:r>
              <a:rPr lang="de-DE" sz="2400" dirty="0" smtClean="0"/>
              <a:t>)</a:t>
            </a:r>
            <a:endParaRPr lang="de-DE" sz="2400" dirty="0"/>
          </a:p>
        </p:txBody>
      </p:sp>
      <p:sp>
        <p:nvSpPr>
          <p:cNvPr id="3" name="Textfeld 2"/>
          <p:cNvSpPr txBox="1"/>
          <p:nvPr/>
        </p:nvSpPr>
        <p:spPr>
          <a:xfrm>
            <a:off x="971600" y="1628800"/>
            <a:ext cx="712879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/>
              <a:t>Semantische Kategorien:  10 </a:t>
            </a:r>
            <a:r>
              <a:rPr lang="de-DE" sz="1600" dirty="0" err="1" smtClean="0"/>
              <a:t>Vpn</a:t>
            </a:r>
            <a:r>
              <a:rPr lang="de-DE" sz="1600" dirty="0" smtClean="0"/>
              <a:t>, Präsentation von Substantiven, die jeweils zu einer von 12 semantischen Kategorien korrespondieren (Früchte, Werkzeuge, </a:t>
            </a:r>
            <a:r>
              <a:rPr lang="de-DE" sz="1600" dirty="0" err="1" smtClean="0"/>
              <a:t>etc</a:t>
            </a:r>
            <a:r>
              <a:rPr lang="de-DE" sz="1600" dirty="0" smtClean="0"/>
              <a:t>).  </a:t>
            </a:r>
          </a:p>
          <a:p>
            <a:endParaRPr lang="de-DE" sz="1600" dirty="0" smtClean="0"/>
          </a:p>
          <a:p>
            <a:r>
              <a:rPr lang="de-DE" sz="1600" dirty="0" smtClean="0"/>
              <a:t>Ziel: Training eines </a:t>
            </a:r>
            <a:r>
              <a:rPr lang="de-DE" sz="1600" dirty="0" err="1" smtClean="0"/>
              <a:t>Klassifikators</a:t>
            </a:r>
            <a:r>
              <a:rPr lang="de-DE" sz="1600" dirty="0" smtClean="0"/>
              <a:t> zur Identifikation der semantischen Kategorien</a:t>
            </a:r>
            <a:r>
              <a:rPr lang="de-DE" dirty="0" smtClean="0"/>
              <a:t>. </a:t>
            </a:r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971600" y="3140968"/>
            <a:ext cx="72728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/>
              <a:t>12 Blöcke: pro Block (a) Name einer semantischen Kategorie (2 Sek),  (b) Folge von 20 Wörtern,  jedes für 400 </a:t>
            </a:r>
            <a:r>
              <a:rPr lang="de-DE" sz="1600" dirty="0" err="1" smtClean="0"/>
              <a:t>ms</a:t>
            </a:r>
            <a:r>
              <a:rPr lang="de-DE" sz="1600" dirty="0" smtClean="0"/>
              <a:t>, dann 1200 </a:t>
            </a:r>
            <a:r>
              <a:rPr lang="de-DE" sz="1600" dirty="0" err="1" smtClean="0"/>
              <a:t>ms</a:t>
            </a:r>
            <a:r>
              <a:rPr lang="de-DE" sz="1600" dirty="0" smtClean="0"/>
              <a:t>  leerer Schirm, (c)  nach jedem Wort zeigt die </a:t>
            </a:r>
            <a:r>
              <a:rPr lang="de-DE" sz="1600" dirty="0" err="1" smtClean="0"/>
              <a:t>Vp</a:t>
            </a:r>
            <a:r>
              <a:rPr lang="de-DE" sz="1600" dirty="0" smtClean="0"/>
              <a:t> (Mausklick), ob es in die </a:t>
            </a:r>
            <a:r>
              <a:rPr lang="de-DE" sz="1600" dirty="0" err="1" smtClean="0"/>
              <a:t>sem</a:t>
            </a:r>
            <a:r>
              <a:rPr lang="de-DE" sz="1600" dirty="0" smtClean="0"/>
              <a:t>. Kat gehört oder nicht, .</a:t>
            </a:r>
            <a:endParaRPr lang="de-DE" sz="1600" dirty="0"/>
          </a:p>
        </p:txBody>
      </p:sp>
      <p:sp>
        <p:nvSpPr>
          <p:cNvPr id="5" name="Textfeld 4"/>
          <p:cNvSpPr txBox="1"/>
          <p:nvPr/>
        </p:nvSpPr>
        <p:spPr>
          <a:xfrm>
            <a:off x="971600" y="4437112"/>
            <a:ext cx="74888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/>
              <a:t>Zu lernende Aufgabe:  anhand eines </a:t>
            </a:r>
            <a:r>
              <a:rPr lang="de-DE" sz="1600" dirty="0" err="1" smtClean="0"/>
              <a:t>fMRI</a:t>
            </a:r>
            <a:r>
              <a:rPr lang="de-DE" sz="1600" dirty="0" smtClean="0"/>
              <a:t>-Bildes soll erkannt werden, welche semantische Aufgabe die </a:t>
            </a:r>
            <a:r>
              <a:rPr lang="de-DE" sz="1600" dirty="0" err="1" smtClean="0"/>
              <a:t>Vp</a:t>
            </a:r>
            <a:r>
              <a:rPr lang="de-DE" sz="1600" dirty="0" smtClean="0"/>
              <a:t> gerade bearbeitet:</a:t>
            </a:r>
            <a:endParaRPr lang="de-DE" sz="1600" dirty="0"/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14850" y="3321050"/>
            <a:ext cx="114300" cy="215900"/>
          </a:xfrm>
          <a:prstGeom prst="rect">
            <a:avLst/>
          </a:prstGeom>
          <a:noFill/>
        </p:spPr>
      </p:pic>
      <p:pic>
        <p:nvPicPr>
          <p:cNvPr id="19461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14850" y="3321050"/>
            <a:ext cx="114300" cy="215900"/>
          </a:xfrm>
          <a:prstGeom prst="rect">
            <a:avLst/>
          </a:prstGeom>
          <a:noFill/>
        </p:spPr>
      </p:pic>
      <p:pic>
        <p:nvPicPr>
          <p:cNvPr id="19462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14850" y="3321050"/>
            <a:ext cx="114300" cy="215900"/>
          </a:xfrm>
          <a:prstGeom prst="rect">
            <a:avLst/>
          </a:prstGeom>
          <a:noFill/>
        </p:spPr>
      </p:pic>
      <p:pic>
        <p:nvPicPr>
          <p:cNvPr id="19463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2988" y="5373216"/>
            <a:ext cx="2609888" cy="277142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  <p:pic>
        <p:nvPicPr>
          <p:cNvPr id="19464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2988" y="5805016"/>
            <a:ext cx="2841625" cy="277812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  <p:sp>
        <p:nvSpPr>
          <p:cNvPr id="11" name="Textfeld 10"/>
          <p:cNvSpPr txBox="1"/>
          <p:nvPr/>
        </p:nvSpPr>
        <p:spPr>
          <a:xfrm>
            <a:off x="4427984" y="5445224"/>
            <a:ext cx="43924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err="1" smtClean="0"/>
              <a:t>WordCategory</a:t>
            </a:r>
            <a:r>
              <a:rPr lang="de-DE" sz="1600" dirty="0" smtClean="0"/>
              <a:t> = eine der 12 semantischen Kategorien.</a:t>
            </a:r>
            <a:endParaRPr lang="de-DE" sz="1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11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971600" y="807095"/>
            <a:ext cx="7848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/>
              <a:t>Beispiele  (</a:t>
            </a:r>
            <a:r>
              <a:rPr lang="de-DE" sz="2000" dirty="0" smtClean="0"/>
              <a:t>Brain Images und die Dekodierung kognitiver Zustände</a:t>
            </a:r>
            <a:r>
              <a:rPr lang="de-DE" sz="2400" dirty="0" smtClean="0"/>
              <a:t>)</a:t>
            </a:r>
            <a:endParaRPr lang="de-DE" sz="2400" dirty="0"/>
          </a:p>
        </p:txBody>
      </p:sp>
      <p:graphicFrame>
        <p:nvGraphicFramePr>
          <p:cNvPr id="3" name="Objekt 2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p:oleObj spid="_x0000_s20482" name="Formel" r:id="rId3" imgW="114120" imgH="215640" progId="Equation.3">
              <p:embed/>
            </p:oleObj>
          </a:graphicData>
        </a:graphic>
      </p:graphicFrame>
      <p:graphicFrame>
        <p:nvGraphicFramePr>
          <p:cNvPr id="4" name="Objekt 3"/>
          <p:cNvGraphicFramePr>
            <a:graphicFrameLocks noChangeAspect="1"/>
          </p:cNvGraphicFramePr>
          <p:nvPr/>
        </p:nvGraphicFramePr>
        <p:xfrm>
          <a:off x="6372200" y="4149080"/>
          <a:ext cx="114300" cy="215900"/>
        </p:xfrm>
        <a:graphic>
          <a:graphicData uri="http://schemas.openxmlformats.org/presentationml/2006/ole">
            <p:oleObj spid="_x0000_s20483" name="Formel" r:id="rId4" imgW="114120" imgH="215640" progId="Equation.3">
              <p:embed/>
            </p:oleObj>
          </a:graphicData>
        </a:graphic>
      </p:graphicFrame>
      <p:graphicFrame>
        <p:nvGraphicFramePr>
          <p:cNvPr id="5" name="Objekt 4"/>
          <p:cNvGraphicFramePr>
            <a:graphicFrameLocks/>
          </p:cNvGraphicFramePr>
          <p:nvPr/>
        </p:nvGraphicFramePr>
        <p:xfrm>
          <a:off x="1524000" y="1397000"/>
          <a:ext cx="6096000" cy="4064000"/>
        </p:xfrm>
        <a:graphic>
          <a:graphicData uri="http://schemas.openxmlformats.org/presentationml/2006/ole">
            <p:oleObj spid="_x0000_s20484" name="Formel" r:id="rId5" imgW="0" imgH="0" progId="Equation.3">
              <p:embed/>
            </p:oleObj>
          </a:graphicData>
        </a:graphic>
      </p:graphicFrame>
      <p:sp>
        <p:nvSpPr>
          <p:cNvPr id="7" name="Textfeld 6"/>
          <p:cNvSpPr txBox="1"/>
          <p:nvPr/>
        </p:nvSpPr>
        <p:spPr>
          <a:xfrm>
            <a:off x="971600" y="1628800"/>
            <a:ext cx="76328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/>
              <a:t>Insgesamt wurden 384 Bilder  für jede </a:t>
            </a:r>
            <a:r>
              <a:rPr lang="de-DE" sz="1600" dirty="0" err="1" smtClean="0"/>
              <a:t>Vp</a:t>
            </a:r>
            <a:r>
              <a:rPr lang="de-DE" sz="1600" dirty="0" smtClean="0"/>
              <a:t> erhoben (32 pro Klasse, 12 Klassen)</a:t>
            </a:r>
          </a:p>
          <a:p>
            <a:r>
              <a:rPr lang="de-DE" sz="1600" dirty="0" smtClean="0"/>
              <a:t>Alle </a:t>
            </a:r>
            <a:r>
              <a:rPr lang="de-DE" sz="1600" dirty="0" err="1" smtClean="0"/>
              <a:t>Voxels</a:t>
            </a:r>
            <a:r>
              <a:rPr lang="de-DE" sz="1600" dirty="0" smtClean="0"/>
              <a:t> von 30 ROIs , insgesamt 8470 bis 11136 </a:t>
            </a:r>
            <a:r>
              <a:rPr lang="de-DE" sz="1600" dirty="0" err="1" smtClean="0"/>
              <a:t>Voxels</a:t>
            </a:r>
            <a:r>
              <a:rPr lang="de-DE" sz="1600" dirty="0" smtClean="0"/>
              <a:t> (</a:t>
            </a:r>
            <a:r>
              <a:rPr lang="de-DE" sz="1600" dirty="0" err="1" smtClean="0"/>
              <a:t>Vpn</a:t>
            </a:r>
            <a:r>
              <a:rPr lang="de-DE" sz="1600" dirty="0" smtClean="0"/>
              <a:t>-abhängig)</a:t>
            </a:r>
            <a:endParaRPr lang="de-DE" sz="1600" dirty="0"/>
          </a:p>
        </p:txBody>
      </p:sp>
      <p:pic>
        <p:nvPicPr>
          <p:cNvPr id="20490" name="Picture 1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71600" y="2564904"/>
            <a:ext cx="7115175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971600" y="821030"/>
            <a:ext cx="77768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smtClean="0"/>
              <a:t>ALM – Analyse:  </a:t>
            </a:r>
            <a:r>
              <a:rPr lang="de-DE" dirty="0" smtClean="0"/>
              <a:t>(</a:t>
            </a:r>
            <a:r>
              <a:rPr lang="de-DE" dirty="0" err="1" smtClean="0"/>
              <a:t>Kanske</a:t>
            </a:r>
            <a:r>
              <a:rPr lang="de-DE" dirty="0" smtClean="0"/>
              <a:t> et al., Fortsetzung)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3923928" y="1412776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Stimuli</a:t>
            </a:r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2051720" y="2186280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negativ </a:t>
            </a:r>
            <a:endParaRPr lang="de-DE" dirty="0"/>
          </a:p>
        </p:txBody>
      </p:sp>
      <p:sp>
        <p:nvSpPr>
          <p:cNvPr id="5" name="Textfeld 4"/>
          <p:cNvSpPr txBox="1"/>
          <p:nvPr/>
        </p:nvSpPr>
        <p:spPr>
          <a:xfrm>
            <a:off x="3923928" y="2195572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neutral</a:t>
            </a:r>
            <a:endParaRPr lang="de-DE" dirty="0"/>
          </a:p>
        </p:txBody>
      </p:sp>
      <p:sp>
        <p:nvSpPr>
          <p:cNvPr id="6" name="Textfeld 5"/>
          <p:cNvSpPr txBox="1"/>
          <p:nvPr/>
        </p:nvSpPr>
        <p:spPr>
          <a:xfrm>
            <a:off x="5652120" y="2195572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positiv</a:t>
            </a:r>
            <a:endParaRPr lang="de-DE" dirty="0"/>
          </a:p>
        </p:txBody>
      </p:sp>
      <p:sp>
        <p:nvSpPr>
          <p:cNvPr id="7" name="Textfeld 6"/>
          <p:cNvSpPr txBox="1"/>
          <p:nvPr/>
        </p:nvSpPr>
        <p:spPr>
          <a:xfrm>
            <a:off x="971600" y="2852936"/>
            <a:ext cx="424847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Ratings der </a:t>
            </a:r>
            <a:r>
              <a:rPr lang="de-DE" dirty="0" err="1" smtClean="0"/>
              <a:t>Pbn</a:t>
            </a:r>
            <a:endParaRPr lang="de-DE" dirty="0" smtClean="0"/>
          </a:p>
          <a:p>
            <a:pPr marL="342900" indent="-342900">
              <a:buFont typeface="+mj-lt"/>
              <a:buAutoNum type="arabicPeriod"/>
            </a:pPr>
            <a:r>
              <a:rPr lang="de-DE" sz="1600" dirty="0" smtClean="0"/>
              <a:t>Gegenwärtiger emotionaler Zustand</a:t>
            </a:r>
          </a:p>
          <a:p>
            <a:pPr marL="342900" indent="-342900">
              <a:buFont typeface="+mj-lt"/>
              <a:buAutoNum type="arabicPeriod"/>
            </a:pPr>
            <a:r>
              <a:rPr lang="de-DE" sz="1600" dirty="0" smtClean="0"/>
              <a:t>Des Stimulus (</a:t>
            </a:r>
            <a:r>
              <a:rPr lang="de-DE" sz="1600" dirty="0" err="1" smtClean="0"/>
              <a:t>arousal</a:t>
            </a:r>
            <a:r>
              <a:rPr lang="de-DE" sz="1600" dirty="0" smtClean="0"/>
              <a:t>, </a:t>
            </a:r>
            <a:r>
              <a:rPr lang="de-DE" sz="1600" dirty="0" err="1" smtClean="0"/>
              <a:t>valence</a:t>
            </a:r>
            <a:r>
              <a:rPr lang="de-DE" sz="1600" dirty="0" smtClean="0"/>
              <a:t>) </a:t>
            </a:r>
            <a:endParaRPr lang="de-DE" sz="1600" dirty="0"/>
          </a:p>
        </p:txBody>
      </p:sp>
      <p:sp>
        <p:nvSpPr>
          <p:cNvPr id="8" name="Textfeld 7"/>
          <p:cNvSpPr txBox="1"/>
          <p:nvPr/>
        </p:nvSpPr>
        <p:spPr>
          <a:xfrm>
            <a:off x="971600" y="4005064"/>
            <a:ext cx="7992888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Datenanalyse:</a:t>
            </a:r>
          </a:p>
          <a:p>
            <a:pPr marL="342900" indent="-342900">
              <a:buFont typeface="+mj-lt"/>
              <a:buAutoNum type="arabicPeriod"/>
            </a:pPr>
            <a:r>
              <a:rPr lang="de-DE" sz="1600" dirty="0" smtClean="0"/>
              <a:t>Glättung der MRI-Bilder (9x9x9- Gauß-Kern)</a:t>
            </a:r>
          </a:p>
          <a:p>
            <a:pPr marL="342900" indent="-342900">
              <a:buFont typeface="+mj-lt"/>
              <a:buAutoNum type="arabicPeriod"/>
            </a:pPr>
            <a:r>
              <a:rPr lang="de-DE" sz="1600" dirty="0" smtClean="0"/>
              <a:t>Allgemeines Lineares Modell für Blood Oxygen Level </a:t>
            </a:r>
            <a:r>
              <a:rPr lang="de-DE" sz="1600" dirty="0" err="1" smtClean="0"/>
              <a:t>Dependent</a:t>
            </a:r>
            <a:r>
              <a:rPr lang="de-DE" sz="1600" dirty="0" smtClean="0"/>
              <a:t> (BOLD) Signalveränderungen in Abhängigkeit von der experimentellen Bedingung</a:t>
            </a:r>
          </a:p>
          <a:p>
            <a:pPr marL="342900" indent="-342900">
              <a:buFont typeface="+mj-lt"/>
              <a:buAutoNum type="arabicPeriod"/>
            </a:pPr>
            <a:r>
              <a:rPr lang="de-DE" sz="1600" dirty="0" smtClean="0"/>
              <a:t>Unterschiede zwischen gesunden und depressiven </a:t>
            </a:r>
            <a:r>
              <a:rPr lang="de-DE" sz="1600" dirty="0" err="1" smtClean="0"/>
              <a:t>Pbn</a:t>
            </a:r>
            <a:r>
              <a:rPr lang="de-DE" sz="1600" dirty="0" smtClean="0"/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de-DE" sz="1600" dirty="0" smtClean="0"/>
              <a:t>t-Tests individuelle Kontraste, separat für Patienten und Gesunde</a:t>
            </a:r>
            <a:endParaRPr lang="de-DE" dirty="0"/>
          </a:p>
        </p:txBody>
      </p:sp>
      <p:cxnSp>
        <p:nvCxnSpPr>
          <p:cNvPr id="10" name="Gerade Verbindung mit Pfeil 9"/>
          <p:cNvCxnSpPr>
            <a:stCxn id="3" idx="2"/>
          </p:cNvCxnSpPr>
          <p:nvPr/>
        </p:nvCxnSpPr>
        <p:spPr>
          <a:xfrm flipH="1">
            <a:off x="2843808" y="1782108"/>
            <a:ext cx="1512168" cy="4227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mit Pfeil 11"/>
          <p:cNvCxnSpPr>
            <a:stCxn id="3" idx="2"/>
          </p:cNvCxnSpPr>
          <p:nvPr/>
        </p:nvCxnSpPr>
        <p:spPr>
          <a:xfrm>
            <a:off x="4355976" y="1782108"/>
            <a:ext cx="1584176" cy="4227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mit Pfeil 13"/>
          <p:cNvCxnSpPr>
            <a:stCxn id="3" idx="2"/>
          </p:cNvCxnSpPr>
          <p:nvPr/>
        </p:nvCxnSpPr>
        <p:spPr>
          <a:xfrm>
            <a:off x="4355976" y="1782108"/>
            <a:ext cx="0" cy="3507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feld 14"/>
          <p:cNvSpPr txBox="1"/>
          <p:nvPr/>
        </p:nvSpPr>
        <p:spPr>
          <a:xfrm>
            <a:off x="971600" y="5949280"/>
            <a:ext cx="75608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/>
              <a:t>Verminderte down-</a:t>
            </a:r>
            <a:r>
              <a:rPr lang="de-DE" sz="1600" dirty="0" err="1" smtClean="0"/>
              <a:t>regulation</a:t>
            </a:r>
            <a:r>
              <a:rPr lang="de-DE" sz="1600" dirty="0" smtClean="0"/>
              <a:t> der </a:t>
            </a:r>
            <a:r>
              <a:rPr lang="de-DE" sz="1600" dirty="0" err="1" smtClean="0"/>
              <a:t>Amygdalafunktion</a:t>
            </a:r>
            <a:r>
              <a:rPr lang="de-DE" sz="1600" dirty="0" smtClean="0"/>
              <a:t> spezifisch für </a:t>
            </a:r>
            <a:r>
              <a:rPr lang="de-DE" sz="1600" dirty="0" err="1" smtClean="0"/>
              <a:t>Reappraisal</a:t>
            </a:r>
            <a:r>
              <a:rPr lang="de-DE" sz="1600" dirty="0" smtClean="0"/>
              <a:t>, die nicht auf alle Regulationsstrategien </a:t>
            </a:r>
            <a:r>
              <a:rPr lang="de-DE" sz="1600" dirty="0" err="1" smtClean="0"/>
              <a:t>verallgmeinert</a:t>
            </a:r>
            <a:r>
              <a:rPr lang="de-DE" sz="1600" dirty="0" smtClean="0"/>
              <a:t> werden kann.</a:t>
            </a:r>
            <a:endParaRPr lang="de-DE" sz="1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15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971600" y="764704"/>
            <a:ext cx="7848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/>
              <a:t>Grundsätzliche Probleme:</a:t>
            </a:r>
            <a:endParaRPr lang="de-DE" sz="2400" dirty="0"/>
          </a:p>
        </p:txBody>
      </p:sp>
      <p:graphicFrame>
        <p:nvGraphicFramePr>
          <p:cNvPr id="38917" name="Object 5"/>
          <p:cNvGraphicFramePr>
            <a:graphicFrameLocks noChangeAspect="1"/>
          </p:cNvGraphicFramePr>
          <p:nvPr/>
        </p:nvGraphicFramePr>
        <p:xfrm>
          <a:off x="1081088" y="2060575"/>
          <a:ext cx="2139950" cy="676275"/>
        </p:xfrm>
        <a:graphic>
          <a:graphicData uri="http://schemas.openxmlformats.org/presentationml/2006/ole">
            <p:oleObj spid="_x0000_s132099" name="Formel" r:id="rId3" imgW="1460160" imgH="457200" progId="Equation.3">
              <p:embed/>
            </p:oleObj>
          </a:graphicData>
        </a:graphic>
      </p:graphicFrame>
      <p:sp>
        <p:nvSpPr>
          <p:cNvPr id="10" name="Textfeld 9"/>
          <p:cNvSpPr txBox="1"/>
          <p:nvPr/>
        </p:nvSpPr>
        <p:spPr>
          <a:xfrm>
            <a:off x="971600" y="1340768"/>
            <a:ext cx="6480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Kovarianzen zwischen Prädiktoren  –  </a:t>
            </a:r>
            <a:r>
              <a:rPr lang="de-DE" dirty="0" err="1" smtClean="0"/>
              <a:t>Multikollinearität</a:t>
            </a:r>
            <a:endParaRPr lang="de-DE" dirty="0"/>
          </a:p>
        </p:txBody>
      </p:sp>
      <p:sp>
        <p:nvSpPr>
          <p:cNvPr id="12" name="Textfeld 11"/>
          <p:cNvSpPr txBox="1"/>
          <p:nvPr/>
        </p:nvSpPr>
        <p:spPr>
          <a:xfrm>
            <a:off x="971600" y="4869160"/>
            <a:ext cx="78488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/>
              <a:t>Ein großer Wert von</a:t>
            </a:r>
            <a:r>
              <a:rPr lang="de-DE" sz="1600" dirty="0" smtClean="0">
                <a:latin typeface="Mathematica1" pitchFamily="2" charset="2"/>
              </a:rPr>
              <a:t> a</a:t>
            </a:r>
            <a:r>
              <a:rPr lang="de-DE" sz="1600" dirty="0" smtClean="0"/>
              <a:t> impliziert (i) eine große Varianz der Schätzungen, und (</a:t>
            </a:r>
            <a:r>
              <a:rPr lang="de-DE" sz="1600" dirty="0" err="1" smtClean="0"/>
              <a:t>ii</a:t>
            </a:r>
            <a:r>
              <a:rPr lang="de-DE" sz="1600" dirty="0" smtClean="0"/>
              <a:t>) eine negative Kovarianz zwischen verschiedenen Parametern, (</a:t>
            </a:r>
            <a:r>
              <a:rPr lang="de-DE" sz="1600" dirty="0" err="1" smtClean="0"/>
              <a:t>iii</a:t>
            </a:r>
            <a:r>
              <a:rPr lang="de-DE" sz="1600" dirty="0" smtClean="0"/>
              <a:t>) schlechte Klassifikation bei neuen Fällen.</a:t>
            </a:r>
            <a:endParaRPr lang="de-DE" sz="1600" dirty="0"/>
          </a:p>
        </p:txBody>
      </p:sp>
      <p:graphicFrame>
        <p:nvGraphicFramePr>
          <p:cNvPr id="132100" name="Object 4"/>
          <p:cNvGraphicFramePr>
            <a:graphicFrameLocks noChangeAspect="1"/>
          </p:cNvGraphicFramePr>
          <p:nvPr/>
        </p:nvGraphicFramePr>
        <p:xfrm>
          <a:off x="5580112" y="2924944"/>
          <a:ext cx="2401887" cy="1382712"/>
        </p:xfrm>
        <a:graphic>
          <a:graphicData uri="http://schemas.openxmlformats.org/presentationml/2006/ole">
            <p:oleObj spid="_x0000_s132100" name="Formel" r:id="rId4" imgW="1638000" imgH="939600" progId="Equation.3">
              <p:embed/>
            </p:oleObj>
          </a:graphicData>
        </a:graphic>
      </p:graphicFrame>
      <p:graphicFrame>
        <p:nvGraphicFramePr>
          <p:cNvPr id="132101" name="Object 5"/>
          <p:cNvGraphicFramePr>
            <a:graphicFrameLocks noChangeAspect="1"/>
          </p:cNvGraphicFramePr>
          <p:nvPr/>
        </p:nvGraphicFramePr>
        <p:xfrm>
          <a:off x="1052512" y="2983408"/>
          <a:ext cx="3519488" cy="1309688"/>
        </p:xfrm>
        <a:graphic>
          <a:graphicData uri="http://schemas.openxmlformats.org/presentationml/2006/ole">
            <p:oleObj spid="_x0000_s132101" name="Formel" r:id="rId5" imgW="2400120" imgH="8888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2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3352" y="2276872"/>
            <a:ext cx="3276600" cy="250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22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2348880"/>
            <a:ext cx="3305175" cy="248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feld 3"/>
          <p:cNvSpPr txBox="1"/>
          <p:nvPr/>
        </p:nvSpPr>
        <p:spPr>
          <a:xfrm>
            <a:off x="971600" y="1124744"/>
            <a:ext cx="7920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Welche Prädiktoren – Features, Symptome – sind wichtig, welche nicht?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971600" y="807095"/>
            <a:ext cx="7848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/>
              <a:t>Klassifikationsverfahren –  </a:t>
            </a:r>
            <a:r>
              <a:rPr lang="de-DE" sz="2400" dirty="0" err="1" smtClean="0"/>
              <a:t>Multikollinearität</a:t>
            </a:r>
            <a:endParaRPr lang="de-DE" sz="2400" dirty="0"/>
          </a:p>
        </p:txBody>
      </p:sp>
      <p:sp>
        <p:nvSpPr>
          <p:cNvPr id="3" name="Textfeld 2"/>
          <p:cNvSpPr txBox="1"/>
          <p:nvPr/>
        </p:nvSpPr>
        <p:spPr>
          <a:xfrm>
            <a:off x="971600" y="1412776"/>
            <a:ext cx="66967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err="1" smtClean="0"/>
              <a:t>Regularisierung</a:t>
            </a:r>
            <a:r>
              <a:rPr lang="de-DE" sz="2000" dirty="0" smtClean="0"/>
              <a:t> - </a:t>
            </a:r>
            <a:r>
              <a:rPr lang="de-DE" sz="2000" dirty="0" err="1" smtClean="0"/>
              <a:t>Shrinkage</a:t>
            </a:r>
            <a:endParaRPr lang="de-DE" sz="2000" dirty="0"/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2988" y="2144713"/>
            <a:ext cx="5126618" cy="1716335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  <p:pic>
        <p:nvPicPr>
          <p:cNvPr id="3993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600" y="5013176"/>
            <a:ext cx="6912768" cy="340486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  <p:graphicFrame>
        <p:nvGraphicFramePr>
          <p:cNvPr id="39942" name="Object 6"/>
          <p:cNvGraphicFramePr>
            <a:graphicFrameLocks noChangeAspect="1"/>
          </p:cNvGraphicFramePr>
          <p:nvPr/>
        </p:nvGraphicFramePr>
        <p:xfrm>
          <a:off x="1043608" y="4202288"/>
          <a:ext cx="2797001" cy="306832"/>
        </p:xfrm>
        <a:graphic>
          <a:graphicData uri="http://schemas.openxmlformats.org/presentationml/2006/ole">
            <p:oleObj spid="_x0000_s39942" name="Formel" r:id="rId5" imgW="2095200" imgH="2286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3474" name="Object 2"/>
          <p:cNvGraphicFramePr>
            <a:graphicFrameLocks noChangeAspect="1"/>
          </p:cNvGraphicFramePr>
          <p:nvPr/>
        </p:nvGraphicFramePr>
        <p:xfrm>
          <a:off x="1042988" y="2781300"/>
          <a:ext cx="4433887" cy="647700"/>
        </p:xfrm>
        <a:graphic>
          <a:graphicData uri="http://schemas.openxmlformats.org/presentationml/2006/ole">
            <p:oleObj spid="_x0000_s233474" name="Formel" r:id="rId3" imgW="3327120" imgH="482400" progId="Equation.3">
              <p:embed/>
            </p:oleObj>
          </a:graphicData>
        </a:graphic>
      </p:graphicFrame>
      <p:graphicFrame>
        <p:nvGraphicFramePr>
          <p:cNvPr id="233475" name="Object 3"/>
          <p:cNvGraphicFramePr>
            <a:graphicFrameLocks noChangeAspect="1"/>
          </p:cNvGraphicFramePr>
          <p:nvPr/>
        </p:nvGraphicFramePr>
        <p:xfrm>
          <a:off x="1033463" y="3961309"/>
          <a:ext cx="4762500" cy="331787"/>
        </p:xfrm>
        <a:graphic>
          <a:graphicData uri="http://schemas.openxmlformats.org/presentationml/2006/ole">
            <p:oleObj spid="_x0000_s233475" name="Formel" r:id="rId4" imgW="3479760" imgH="241200" progId="Equation.3">
              <p:embed/>
            </p:oleObj>
          </a:graphicData>
        </a:graphic>
      </p:graphicFrame>
      <p:graphicFrame>
        <p:nvGraphicFramePr>
          <p:cNvPr id="233476" name="Object 4"/>
          <p:cNvGraphicFramePr>
            <a:graphicFrameLocks noChangeAspect="1"/>
          </p:cNvGraphicFramePr>
          <p:nvPr/>
        </p:nvGraphicFramePr>
        <p:xfrm>
          <a:off x="1042988" y="4798417"/>
          <a:ext cx="6029325" cy="358775"/>
        </p:xfrm>
        <a:graphic>
          <a:graphicData uri="http://schemas.openxmlformats.org/presentationml/2006/ole">
            <p:oleObj spid="_x0000_s233476" name="Formel" r:id="rId5" imgW="4063680" imgH="241200" progId="Equation.3">
              <p:embed/>
            </p:oleObj>
          </a:graphicData>
        </a:graphic>
      </p:graphicFrame>
      <p:sp>
        <p:nvSpPr>
          <p:cNvPr id="5" name="Textfeld 4"/>
          <p:cNvSpPr txBox="1"/>
          <p:nvPr/>
        </p:nvSpPr>
        <p:spPr>
          <a:xfrm>
            <a:off x="971600" y="807095"/>
            <a:ext cx="7848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/>
              <a:t>Klassifikationsverfahren –  Auswege</a:t>
            </a:r>
            <a:endParaRPr lang="de-DE" sz="2400" dirty="0"/>
          </a:p>
        </p:txBody>
      </p:sp>
      <p:sp>
        <p:nvSpPr>
          <p:cNvPr id="6" name="Textfeld 5"/>
          <p:cNvSpPr txBox="1"/>
          <p:nvPr/>
        </p:nvSpPr>
        <p:spPr>
          <a:xfrm>
            <a:off x="971600" y="1916832"/>
            <a:ext cx="6336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 smtClean="0"/>
              <a:t>Regularisierung</a:t>
            </a:r>
            <a:r>
              <a:rPr lang="de-DE" dirty="0" smtClean="0"/>
              <a:t> (</a:t>
            </a:r>
            <a:r>
              <a:rPr lang="de-DE" dirty="0" err="1" smtClean="0"/>
              <a:t>Penalisierung</a:t>
            </a:r>
            <a:r>
              <a:rPr lang="de-DE" dirty="0" smtClean="0"/>
              <a:t>, Schrumpfung-</a:t>
            </a:r>
            <a:r>
              <a:rPr lang="de-DE" dirty="0" err="1" smtClean="0"/>
              <a:t>Shrinkage</a:t>
            </a:r>
            <a:r>
              <a:rPr lang="de-DE" dirty="0" smtClean="0"/>
              <a:t>)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971600" y="807095"/>
            <a:ext cx="7848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/>
              <a:t>Klassifikationsverfahren –  Auswege</a:t>
            </a:r>
            <a:endParaRPr lang="de-DE" sz="2400" dirty="0"/>
          </a:p>
        </p:txBody>
      </p:sp>
      <p:sp>
        <p:nvSpPr>
          <p:cNvPr id="3" name="Textfeld 2"/>
          <p:cNvSpPr txBox="1"/>
          <p:nvPr/>
        </p:nvSpPr>
        <p:spPr>
          <a:xfrm>
            <a:off x="971600" y="1628800"/>
            <a:ext cx="662473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err="1" smtClean="0"/>
              <a:t>Ridge</a:t>
            </a:r>
            <a:r>
              <a:rPr lang="de-DE" b="1" dirty="0" smtClean="0"/>
              <a:t>-Regression</a:t>
            </a:r>
            <a:r>
              <a:rPr lang="de-DE" dirty="0" smtClean="0"/>
              <a:t> (</a:t>
            </a:r>
            <a:r>
              <a:rPr lang="de-DE" sz="1600" dirty="0" err="1" smtClean="0"/>
              <a:t>Hoerl</a:t>
            </a:r>
            <a:r>
              <a:rPr lang="de-DE" sz="1600" dirty="0" smtClean="0"/>
              <a:t> &amp; </a:t>
            </a:r>
            <a:r>
              <a:rPr lang="de-DE" sz="1600" dirty="0" err="1" smtClean="0"/>
              <a:t>Kennard</a:t>
            </a:r>
            <a:r>
              <a:rPr lang="de-DE" sz="1600" dirty="0" smtClean="0"/>
              <a:t> (1970) </a:t>
            </a:r>
            <a:r>
              <a:rPr lang="de-DE" sz="1600" dirty="0" err="1" smtClean="0"/>
              <a:t>Hoerl</a:t>
            </a:r>
            <a:r>
              <a:rPr lang="de-DE" sz="1600" dirty="0" smtClean="0"/>
              <a:t>, A. E., </a:t>
            </a:r>
            <a:r>
              <a:rPr lang="de-DE" sz="1600" dirty="0" err="1" smtClean="0"/>
              <a:t>Kennard</a:t>
            </a:r>
            <a:r>
              <a:rPr lang="de-DE" sz="1600" dirty="0" smtClean="0"/>
              <a:t>, R. W. (1970) </a:t>
            </a:r>
            <a:r>
              <a:rPr lang="de-DE" sz="1600" dirty="0" err="1" smtClean="0"/>
              <a:t>Ridge</a:t>
            </a:r>
            <a:r>
              <a:rPr lang="de-DE" sz="1600" dirty="0" smtClean="0"/>
              <a:t> Regression: </a:t>
            </a:r>
            <a:r>
              <a:rPr lang="de-DE" sz="1600" dirty="0" err="1" smtClean="0"/>
              <a:t>Biased</a:t>
            </a:r>
            <a:r>
              <a:rPr lang="de-DE" sz="1600" dirty="0" smtClean="0"/>
              <a:t> </a:t>
            </a:r>
            <a:r>
              <a:rPr lang="de-DE" sz="1600" dirty="0" err="1" smtClean="0"/>
              <a:t>Estimation</a:t>
            </a:r>
            <a:r>
              <a:rPr lang="de-DE" sz="1600" dirty="0" smtClean="0"/>
              <a:t> </a:t>
            </a:r>
            <a:r>
              <a:rPr lang="de-DE" sz="1600" dirty="0" err="1" smtClean="0"/>
              <a:t>for</a:t>
            </a:r>
            <a:r>
              <a:rPr lang="de-DE" sz="1600" dirty="0" smtClean="0"/>
              <a:t> </a:t>
            </a:r>
            <a:r>
              <a:rPr lang="de-DE" sz="1600" dirty="0" err="1" smtClean="0"/>
              <a:t>Nonorthognal</a:t>
            </a:r>
            <a:r>
              <a:rPr lang="de-DE" sz="1600" dirty="0" smtClean="0"/>
              <a:t> Problems</a:t>
            </a:r>
            <a:r>
              <a:rPr lang="de-DE" sz="1600" i="1" dirty="0" smtClean="0"/>
              <a:t>. </a:t>
            </a:r>
            <a:r>
              <a:rPr lang="de-DE" sz="1600" i="1" dirty="0" err="1" smtClean="0"/>
              <a:t>Technometrics</a:t>
            </a:r>
            <a:r>
              <a:rPr lang="de-DE" sz="1600" dirty="0" smtClean="0"/>
              <a:t>, 12(1), 55—67</a:t>
            </a:r>
            <a:endParaRPr lang="de-DE" dirty="0"/>
          </a:p>
        </p:txBody>
      </p:sp>
      <p:graphicFrame>
        <p:nvGraphicFramePr>
          <p:cNvPr id="40962" name="Object 2"/>
          <p:cNvGraphicFramePr>
            <a:graphicFrameLocks noChangeAspect="1"/>
          </p:cNvGraphicFramePr>
          <p:nvPr/>
        </p:nvGraphicFramePr>
        <p:xfrm>
          <a:off x="1063179" y="2798763"/>
          <a:ext cx="3652837" cy="714375"/>
        </p:xfrm>
        <a:graphic>
          <a:graphicData uri="http://schemas.openxmlformats.org/presentationml/2006/ole">
            <p:oleObj spid="_x0000_s40962" name="Formel" r:id="rId3" imgW="2476440" imgH="482400" progId="Equation.3">
              <p:embed/>
            </p:oleObj>
          </a:graphicData>
        </a:graphic>
      </p:graphicFrame>
      <p:graphicFrame>
        <p:nvGraphicFramePr>
          <p:cNvPr id="40963" name="Object 3"/>
          <p:cNvGraphicFramePr>
            <a:graphicFrameLocks noChangeAspect="1"/>
          </p:cNvGraphicFramePr>
          <p:nvPr/>
        </p:nvGraphicFramePr>
        <p:xfrm>
          <a:off x="1104403" y="3789363"/>
          <a:ext cx="7212013" cy="752475"/>
        </p:xfrm>
        <a:graphic>
          <a:graphicData uri="http://schemas.openxmlformats.org/presentationml/2006/ole">
            <p:oleObj spid="_x0000_s40963" name="Formel" r:id="rId4" imgW="4889160" imgH="507960" progId="Equation.3">
              <p:embed/>
            </p:oleObj>
          </a:graphicData>
        </a:graphic>
      </p:graphicFrame>
      <p:graphicFrame>
        <p:nvGraphicFramePr>
          <p:cNvPr id="4" name="Object 4"/>
          <p:cNvGraphicFramePr>
            <a:graphicFrameLocks noChangeAspect="1"/>
          </p:cNvGraphicFramePr>
          <p:nvPr/>
        </p:nvGraphicFramePr>
        <p:xfrm>
          <a:off x="1104677" y="4824413"/>
          <a:ext cx="5843587" cy="1128712"/>
        </p:xfrm>
        <a:graphic>
          <a:graphicData uri="http://schemas.openxmlformats.org/presentationml/2006/ole">
            <p:oleObj spid="_x0000_s40964" name="Formel" r:id="rId5" imgW="3962160" imgH="76176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1986" name="Object 2"/>
          <p:cNvGraphicFramePr>
            <a:graphicFrameLocks noChangeAspect="1"/>
          </p:cNvGraphicFramePr>
          <p:nvPr/>
        </p:nvGraphicFramePr>
        <p:xfrm>
          <a:off x="1062161" y="1881262"/>
          <a:ext cx="3725863" cy="755650"/>
        </p:xfrm>
        <a:graphic>
          <a:graphicData uri="http://schemas.openxmlformats.org/presentationml/2006/ole">
            <p:oleObj spid="_x0000_s41986" name="Formel" r:id="rId3" imgW="2527200" imgH="507960" progId="Equation.3">
              <p:embed/>
            </p:oleObj>
          </a:graphicData>
        </a:graphic>
      </p:graphicFrame>
      <p:sp>
        <p:nvSpPr>
          <p:cNvPr id="3" name="Textfeld 2"/>
          <p:cNvSpPr txBox="1"/>
          <p:nvPr/>
        </p:nvSpPr>
        <p:spPr>
          <a:xfrm>
            <a:off x="971600" y="807095"/>
            <a:ext cx="7848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/>
              <a:t>Klassifikationsverfahren –  Auswege</a:t>
            </a:r>
            <a:endParaRPr lang="de-DE" sz="2400" dirty="0"/>
          </a:p>
        </p:txBody>
      </p:sp>
      <p:sp>
        <p:nvSpPr>
          <p:cNvPr id="4" name="Textfeld 3"/>
          <p:cNvSpPr txBox="1"/>
          <p:nvPr/>
        </p:nvSpPr>
        <p:spPr>
          <a:xfrm>
            <a:off x="971600" y="1340768"/>
            <a:ext cx="6624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err="1" smtClean="0"/>
              <a:t>Ridge</a:t>
            </a:r>
            <a:r>
              <a:rPr lang="de-DE" b="1" dirty="0" smtClean="0"/>
              <a:t>-Regression</a:t>
            </a:r>
            <a:endParaRPr lang="de-DE" dirty="0"/>
          </a:p>
        </p:txBody>
      </p:sp>
      <p:graphicFrame>
        <p:nvGraphicFramePr>
          <p:cNvPr id="41987" name="Object 3"/>
          <p:cNvGraphicFramePr>
            <a:graphicFrameLocks noChangeAspect="1"/>
          </p:cNvGraphicFramePr>
          <p:nvPr/>
        </p:nvGraphicFramePr>
        <p:xfrm>
          <a:off x="1057473" y="2780928"/>
          <a:ext cx="2938463" cy="1092200"/>
        </p:xfrm>
        <a:graphic>
          <a:graphicData uri="http://schemas.openxmlformats.org/presentationml/2006/ole">
            <p:oleObj spid="_x0000_s41987" name="Formel" r:id="rId4" imgW="1993680" imgH="736560" progId="Equation.3">
              <p:embed/>
            </p:oleObj>
          </a:graphicData>
        </a:graphic>
      </p:graphicFrame>
      <p:pic>
        <p:nvPicPr>
          <p:cNvPr id="4198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42988" y="4030663"/>
            <a:ext cx="2863850" cy="10541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  <p:sp>
        <p:nvSpPr>
          <p:cNvPr id="8" name="Textfeld 7"/>
          <p:cNvSpPr txBox="1"/>
          <p:nvPr/>
        </p:nvSpPr>
        <p:spPr>
          <a:xfrm>
            <a:off x="5364088" y="6165304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 smtClean="0"/>
              <a:t>Penalisierung</a:t>
            </a:r>
            <a:r>
              <a:rPr lang="de-DE" dirty="0" smtClean="0"/>
              <a:t> (Strafterm)</a:t>
            </a:r>
            <a:endParaRPr lang="de-DE" dirty="0"/>
          </a:p>
        </p:txBody>
      </p:sp>
      <p:cxnSp>
        <p:nvCxnSpPr>
          <p:cNvPr id="14" name="Gerade Verbindung mit Pfeil 13"/>
          <p:cNvCxnSpPr>
            <a:stCxn id="8" idx="1"/>
          </p:cNvCxnSpPr>
          <p:nvPr/>
        </p:nvCxnSpPr>
        <p:spPr>
          <a:xfrm flipH="1" flipV="1">
            <a:off x="4788024" y="6165304"/>
            <a:ext cx="576064" cy="18466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feld 9"/>
          <p:cNvSpPr txBox="1"/>
          <p:nvPr/>
        </p:nvSpPr>
        <p:spPr>
          <a:xfrm>
            <a:off x="5076056" y="3347700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Bewirkt </a:t>
            </a:r>
            <a:r>
              <a:rPr lang="de-DE" dirty="0" err="1" smtClean="0"/>
              <a:t>Shrinkage</a:t>
            </a:r>
            <a:r>
              <a:rPr lang="de-DE" dirty="0" smtClean="0"/>
              <a:t>!</a:t>
            </a:r>
            <a:endParaRPr lang="de-DE" dirty="0"/>
          </a:p>
        </p:txBody>
      </p:sp>
      <p:cxnSp>
        <p:nvCxnSpPr>
          <p:cNvPr id="12" name="Gerade Verbindung 11"/>
          <p:cNvCxnSpPr/>
          <p:nvPr/>
        </p:nvCxnSpPr>
        <p:spPr>
          <a:xfrm flipH="1">
            <a:off x="2987824" y="4005064"/>
            <a:ext cx="31683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 Verbindung mit Pfeil 14"/>
          <p:cNvCxnSpPr/>
          <p:nvPr/>
        </p:nvCxnSpPr>
        <p:spPr>
          <a:xfrm flipH="1" flipV="1">
            <a:off x="2627784" y="3789040"/>
            <a:ext cx="360040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Gerade Verbindung 18"/>
          <p:cNvCxnSpPr>
            <a:endCxn id="10" idx="2"/>
          </p:cNvCxnSpPr>
          <p:nvPr/>
        </p:nvCxnSpPr>
        <p:spPr>
          <a:xfrm flipV="1">
            <a:off x="6156176" y="3717032"/>
            <a:ext cx="0" cy="288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feld 15"/>
          <p:cNvSpPr txBox="1"/>
          <p:nvPr/>
        </p:nvSpPr>
        <p:spPr>
          <a:xfrm>
            <a:off x="971600" y="5147900"/>
            <a:ext cx="5112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Regularisierte oder </a:t>
            </a:r>
            <a:r>
              <a:rPr lang="de-DE" dirty="0" err="1" smtClean="0"/>
              <a:t>penalisierte</a:t>
            </a:r>
            <a:r>
              <a:rPr lang="de-DE" dirty="0" smtClean="0"/>
              <a:t> KQ-Schätzung:</a:t>
            </a:r>
            <a:endParaRPr lang="de-DE" dirty="0"/>
          </a:p>
        </p:txBody>
      </p:sp>
      <p:graphicFrame>
        <p:nvGraphicFramePr>
          <p:cNvPr id="2" name="Object 4"/>
          <p:cNvGraphicFramePr>
            <a:graphicFrameLocks noChangeAspect="1"/>
          </p:cNvGraphicFramePr>
          <p:nvPr/>
        </p:nvGraphicFramePr>
        <p:xfrm>
          <a:off x="1006475" y="5631458"/>
          <a:ext cx="3817938" cy="677862"/>
        </p:xfrm>
        <a:graphic>
          <a:graphicData uri="http://schemas.openxmlformats.org/presentationml/2006/ole">
            <p:oleObj spid="_x0000_s41988" name="Formel" r:id="rId6" imgW="2590560" imgH="4572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6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44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47913" y="1538288"/>
            <a:ext cx="4448175" cy="378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971600" y="807095"/>
            <a:ext cx="7848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/>
              <a:t>Klassifikationsverfahren –  Auswege</a:t>
            </a:r>
            <a:endParaRPr lang="de-DE" sz="2400" dirty="0"/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2988" y="2701032"/>
            <a:ext cx="4194175" cy="10160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  <p:sp>
        <p:nvSpPr>
          <p:cNvPr id="5" name="Textfeld 4"/>
          <p:cNvSpPr txBox="1"/>
          <p:nvPr/>
        </p:nvSpPr>
        <p:spPr>
          <a:xfrm>
            <a:off x="971600" y="1702549"/>
            <a:ext cx="66247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/>
              <a:t>Das Lasso: </a:t>
            </a:r>
            <a:r>
              <a:rPr lang="en-US" dirty="0" err="1" smtClean="0"/>
              <a:t>Tibshirani</a:t>
            </a:r>
            <a:r>
              <a:rPr lang="en-US" dirty="0" smtClean="0"/>
              <a:t>, R. (1996) Regression Shrinkage via the Lasso. </a:t>
            </a:r>
            <a:r>
              <a:rPr lang="en-US" i="1" dirty="0" smtClean="0"/>
              <a:t>Journal of the Royal Statistical Society</a:t>
            </a:r>
            <a:r>
              <a:rPr lang="en-US" dirty="0" smtClean="0"/>
              <a:t>, 58(1), 267--288</a:t>
            </a:r>
            <a:r>
              <a:rPr lang="de-DE" dirty="0" smtClean="0"/>
              <a:t> </a:t>
            </a:r>
            <a:endParaRPr lang="de-DE" dirty="0"/>
          </a:p>
        </p:txBody>
      </p:sp>
      <p:pic>
        <p:nvPicPr>
          <p:cNvPr id="4301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4077072"/>
            <a:ext cx="3557587" cy="10160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971600" y="404664"/>
            <a:ext cx="7848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/>
              <a:t>Der Fall </a:t>
            </a:r>
            <a:r>
              <a:rPr lang="de-DE" sz="2400" i="1" dirty="0" smtClean="0"/>
              <a:t>n &lt;&lt; p</a:t>
            </a:r>
            <a:r>
              <a:rPr lang="de-DE" sz="2400" dirty="0" smtClean="0"/>
              <a:t>  (</a:t>
            </a:r>
            <a:r>
              <a:rPr lang="de-DE" sz="2400" i="1" dirty="0" smtClean="0"/>
              <a:t>n</a:t>
            </a:r>
            <a:r>
              <a:rPr lang="de-DE" sz="2400" dirty="0" smtClean="0"/>
              <a:t> Anzahl der Fälle, </a:t>
            </a:r>
            <a:r>
              <a:rPr lang="de-DE" sz="2400" i="1" dirty="0" smtClean="0"/>
              <a:t>p</a:t>
            </a:r>
            <a:r>
              <a:rPr lang="de-DE" sz="2400" dirty="0" smtClean="0"/>
              <a:t> Anzahl der Prädiktoren)</a:t>
            </a:r>
            <a:endParaRPr lang="de-DE" sz="2400" dirty="0"/>
          </a:p>
        </p:txBody>
      </p:sp>
      <p:sp>
        <p:nvSpPr>
          <p:cNvPr id="3" name="Textfeld 2"/>
          <p:cNvSpPr txBox="1"/>
          <p:nvPr/>
        </p:nvSpPr>
        <p:spPr>
          <a:xfrm>
            <a:off x="971600" y="6290156"/>
            <a:ext cx="8172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/>
              <a:t>Hastie , T., </a:t>
            </a:r>
            <a:r>
              <a:rPr lang="de-DE" sz="1400" dirty="0" err="1" smtClean="0"/>
              <a:t>Tibshirani</a:t>
            </a:r>
            <a:r>
              <a:rPr lang="de-DE" sz="1400" dirty="0" smtClean="0"/>
              <a:t>, R.,  Friedman, J. The </a:t>
            </a:r>
            <a:r>
              <a:rPr lang="de-DE" sz="1400" dirty="0" err="1" smtClean="0"/>
              <a:t>elements</a:t>
            </a:r>
            <a:r>
              <a:rPr lang="de-DE" sz="1400" dirty="0" smtClean="0"/>
              <a:t> </a:t>
            </a:r>
            <a:r>
              <a:rPr lang="de-DE" sz="1400" dirty="0" err="1" smtClean="0"/>
              <a:t>of</a:t>
            </a:r>
            <a:r>
              <a:rPr lang="de-DE" sz="1400" dirty="0" smtClean="0"/>
              <a:t> </a:t>
            </a:r>
            <a:r>
              <a:rPr lang="de-DE" sz="1400" dirty="0" err="1" smtClean="0"/>
              <a:t>statistical</a:t>
            </a:r>
            <a:r>
              <a:rPr lang="de-DE" sz="1400" dirty="0" smtClean="0"/>
              <a:t>  </a:t>
            </a:r>
            <a:r>
              <a:rPr lang="de-DE" sz="1400" dirty="0" err="1" smtClean="0"/>
              <a:t>learning</a:t>
            </a:r>
            <a:r>
              <a:rPr lang="de-DE" sz="1400" dirty="0" smtClean="0"/>
              <a:t> – </a:t>
            </a:r>
            <a:r>
              <a:rPr lang="de-DE" sz="1400" dirty="0" err="1" smtClean="0"/>
              <a:t>data</a:t>
            </a:r>
            <a:r>
              <a:rPr lang="de-DE" sz="1400" dirty="0" smtClean="0"/>
              <a:t> </a:t>
            </a:r>
            <a:r>
              <a:rPr lang="de-DE" sz="1400" dirty="0" err="1" smtClean="0"/>
              <a:t>mining</a:t>
            </a:r>
            <a:r>
              <a:rPr lang="de-DE" sz="1400" dirty="0" smtClean="0"/>
              <a:t>, </a:t>
            </a:r>
            <a:r>
              <a:rPr lang="de-DE" sz="1400" dirty="0" err="1" smtClean="0"/>
              <a:t>inference</a:t>
            </a:r>
            <a:r>
              <a:rPr lang="de-DE" sz="1400" dirty="0" smtClean="0"/>
              <a:t>, </a:t>
            </a:r>
            <a:r>
              <a:rPr lang="de-DE" sz="1400" dirty="0" err="1" smtClean="0"/>
              <a:t>and</a:t>
            </a:r>
            <a:r>
              <a:rPr lang="de-DE" sz="1400" dirty="0" smtClean="0"/>
              <a:t> </a:t>
            </a:r>
            <a:r>
              <a:rPr lang="de-DE" sz="1400" dirty="0" err="1" smtClean="0"/>
              <a:t>prediction</a:t>
            </a:r>
            <a:r>
              <a:rPr lang="de-DE" sz="1400" dirty="0" smtClean="0"/>
              <a:t>.  Springer Series in </a:t>
            </a:r>
            <a:r>
              <a:rPr lang="de-DE" sz="1400" dirty="0" err="1" smtClean="0"/>
              <a:t>Statistics</a:t>
            </a:r>
            <a:r>
              <a:rPr lang="de-DE" sz="1400" dirty="0" smtClean="0"/>
              <a:t> 2009</a:t>
            </a:r>
            <a:endParaRPr lang="de-DE" sz="1400" dirty="0"/>
          </a:p>
        </p:txBody>
      </p:sp>
      <p:pic>
        <p:nvPicPr>
          <p:cNvPr id="153601" name="Picture 1" descr="D:\Arbeit\AVorlesungen\AAMainzer Veranstaltungen\SoSe2013\pGrösseralsnHastieeta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980728"/>
            <a:ext cx="5784776" cy="3384376"/>
          </a:xfrm>
          <a:prstGeom prst="rect">
            <a:avLst/>
          </a:prstGeom>
          <a:noFill/>
        </p:spPr>
      </p:pic>
      <p:sp>
        <p:nvSpPr>
          <p:cNvPr id="5" name="Textfeld 4"/>
          <p:cNvSpPr txBox="1"/>
          <p:nvPr/>
        </p:nvSpPr>
        <p:spPr>
          <a:xfrm>
            <a:off x="971600" y="4509120"/>
            <a:ext cx="78488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 smtClean="0"/>
              <a:t>Ridge</a:t>
            </a:r>
            <a:r>
              <a:rPr lang="de-DE" dirty="0" smtClean="0"/>
              <a:t> Regression, Relative Testfehler bei 100 Simulationen, für verschiedene Feature-Anzahlen, </a:t>
            </a:r>
            <a:r>
              <a:rPr lang="de-DE" dirty="0" err="1" smtClean="0"/>
              <a:t>Regularisierungsparameter</a:t>
            </a:r>
            <a:r>
              <a:rPr lang="de-DE" dirty="0" smtClean="0"/>
              <a:t> </a:t>
            </a:r>
            <a:r>
              <a:rPr lang="de-DE" dirty="0" err="1" smtClean="0"/>
              <a:t>lb</a:t>
            </a:r>
            <a:r>
              <a:rPr lang="de-DE" dirty="0" smtClean="0"/>
              <a:t> = .001, 100, 1000</a:t>
            </a:r>
            <a:endParaRPr lang="de-DE" dirty="0"/>
          </a:p>
        </p:txBody>
      </p:sp>
      <p:sp>
        <p:nvSpPr>
          <p:cNvPr id="6" name="Textfeld 5"/>
          <p:cNvSpPr txBox="1"/>
          <p:nvPr/>
        </p:nvSpPr>
        <p:spPr>
          <a:xfrm>
            <a:off x="2483768" y="2852936"/>
            <a:ext cx="7920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/>
              <a:t>.001</a:t>
            </a:r>
            <a:endParaRPr lang="de-DE" sz="1400" dirty="0"/>
          </a:p>
        </p:txBody>
      </p:sp>
      <p:sp>
        <p:nvSpPr>
          <p:cNvPr id="7" name="Textfeld 6"/>
          <p:cNvSpPr txBox="1"/>
          <p:nvPr/>
        </p:nvSpPr>
        <p:spPr>
          <a:xfrm>
            <a:off x="2915816" y="2689175"/>
            <a:ext cx="5040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/>
              <a:t>100</a:t>
            </a:r>
            <a:endParaRPr lang="de-DE" sz="1400" dirty="0"/>
          </a:p>
        </p:txBody>
      </p:sp>
      <p:sp>
        <p:nvSpPr>
          <p:cNvPr id="8" name="Textfeld 7"/>
          <p:cNvSpPr txBox="1"/>
          <p:nvPr/>
        </p:nvSpPr>
        <p:spPr>
          <a:xfrm>
            <a:off x="2627784" y="2132856"/>
            <a:ext cx="10801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err="1" smtClean="0"/>
              <a:t>Lb</a:t>
            </a:r>
            <a:r>
              <a:rPr lang="de-DE" sz="1400" dirty="0" smtClean="0"/>
              <a:t> = 1000</a:t>
            </a:r>
            <a:endParaRPr lang="de-DE" sz="1400" dirty="0"/>
          </a:p>
        </p:txBody>
      </p:sp>
      <p:graphicFrame>
        <p:nvGraphicFramePr>
          <p:cNvPr id="9" name="Objekt 8"/>
          <p:cNvGraphicFramePr>
            <a:graphicFrameLocks/>
          </p:cNvGraphicFramePr>
          <p:nvPr/>
        </p:nvGraphicFramePr>
        <p:xfrm>
          <a:off x="1524000" y="1397000"/>
          <a:ext cx="6096000" cy="4064000"/>
        </p:xfrm>
        <a:graphic>
          <a:graphicData uri="http://schemas.openxmlformats.org/presentationml/2006/ole">
            <p:oleObj spid="_x0000_s210945" name="Formel" r:id="rId4" imgW="0" imgH="0" progId="Equation.3">
              <p:embed/>
            </p:oleObj>
          </a:graphicData>
        </a:graphic>
      </p:graphicFrame>
      <p:graphicFrame>
        <p:nvGraphicFramePr>
          <p:cNvPr id="210946" name="Object 2"/>
          <p:cNvGraphicFramePr>
            <a:graphicFrameLocks noChangeAspect="1"/>
          </p:cNvGraphicFramePr>
          <p:nvPr/>
        </p:nvGraphicFramePr>
        <p:xfrm>
          <a:off x="1043608" y="5229200"/>
          <a:ext cx="4239500" cy="1026566"/>
        </p:xfrm>
        <a:graphic>
          <a:graphicData uri="http://schemas.openxmlformats.org/presentationml/2006/ole">
            <p:oleObj spid="_x0000_s210946" name="Formel" r:id="rId5" imgW="2958840" imgH="7110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971600" y="807095"/>
            <a:ext cx="7848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/>
              <a:t>Klassifikationsverfahren </a:t>
            </a:r>
            <a:endParaRPr lang="de-DE" sz="2400" dirty="0"/>
          </a:p>
        </p:txBody>
      </p:sp>
      <p:sp>
        <p:nvSpPr>
          <p:cNvPr id="3" name="Textfeld 2"/>
          <p:cNvSpPr txBox="1"/>
          <p:nvPr/>
        </p:nvSpPr>
        <p:spPr>
          <a:xfrm>
            <a:off x="971600" y="1565622"/>
            <a:ext cx="5976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PCA-Regression</a:t>
            </a:r>
            <a:endParaRPr lang="de-DE" dirty="0"/>
          </a:p>
        </p:txBody>
      </p:sp>
      <p:pic>
        <p:nvPicPr>
          <p:cNvPr id="4403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16000" y="2714625"/>
            <a:ext cx="5711825" cy="714375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  <p:pic>
        <p:nvPicPr>
          <p:cNvPr id="4403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08063" y="3903663"/>
            <a:ext cx="4572000" cy="1109662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  <p:pic>
        <p:nvPicPr>
          <p:cNvPr id="44038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31875" y="5157788"/>
            <a:ext cx="3540125" cy="735012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  <p:pic>
        <p:nvPicPr>
          <p:cNvPr id="44039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42988" y="6167438"/>
            <a:ext cx="2416175" cy="357187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  <p:graphicFrame>
        <p:nvGraphicFramePr>
          <p:cNvPr id="150529" name="Object 1"/>
          <p:cNvGraphicFramePr>
            <a:graphicFrameLocks noChangeAspect="1"/>
          </p:cNvGraphicFramePr>
          <p:nvPr/>
        </p:nvGraphicFramePr>
        <p:xfrm>
          <a:off x="971600" y="2060848"/>
          <a:ext cx="2601913" cy="357187"/>
        </p:xfrm>
        <a:graphic>
          <a:graphicData uri="http://schemas.openxmlformats.org/presentationml/2006/ole">
            <p:oleObj spid="_x0000_s150529" name="Formel" r:id="rId7" imgW="1765080" imgH="241200" progId="Equation.3">
              <p:embed/>
            </p:oleObj>
          </a:graphicData>
        </a:graphic>
      </p:graphicFrame>
      <p:sp>
        <p:nvSpPr>
          <p:cNvPr id="10" name="Textfeld 9"/>
          <p:cNvSpPr txBox="1"/>
          <p:nvPr/>
        </p:nvSpPr>
        <p:spPr>
          <a:xfrm>
            <a:off x="4427984" y="2060848"/>
            <a:ext cx="367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SVD = Singular Value </a:t>
            </a:r>
            <a:r>
              <a:rPr lang="de-DE" dirty="0" err="1" smtClean="0"/>
              <a:t>Decomposition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1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2031606"/>
            <a:ext cx="3784252" cy="4061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feld 2"/>
          <p:cNvSpPr txBox="1"/>
          <p:nvPr/>
        </p:nvSpPr>
        <p:spPr>
          <a:xfrm>
            <a:off x="971600" y="821030"/>
            <a:ext cx="77768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smtClean="0"/>
              <a:t>ALM – Analyse:  </a:t>
            </a:r>
            <a:r>
              <a:rPr lang="de-DE" dirty="0" smtClean="0"/>
              <a:t>(</a:t>
            </a:r>
            <a:r>
              <a:rPr lang="de-DE" dirty="0" err="1" smtClean="0"/>
              <a:t>Kanske</a:t>
            </a:r>
            <a:r>
              <a:rPr lang="de-DE" dirty="0" smtClean="0"/>
              <a:t> et al., Fortsetzung)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84263" y="1557338"/>
            <a:ext cx="2555875" cy="796925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55688" y="2647277"/>
            <a:ext cx="2868240" cy="1573811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  <p:sp>
        <p:nvSpPr>
          <p:cNvPr id="5" name="Textfeld 4"/>
          <p:cNvSpPr txBox="1"/>
          <p:nvPr/>
        </p:nvSpPr>
        <p:spPr>
          <a:xfrm>
            <a:off x="5004048" y="2492896"/>
            <a:ext cx="413995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/>
              <a:t>Hastie, </a:t>
            </a:r>
            <a:r>
              <a:rPr lang="de-DE" sz="1600" dirty="0" err="1" smtClean="0"/>
              <a:t>Buja</a:t>
            </a:r>
            <a:r>
              <a:rPr lang="de-DE" sz="1600" dirty="0" smtClean="0"/>
              <a:t>, </a:t>
            </a:r>
            <a:r>
              <a:rPr lang="de-DE" sz="1600" dirty="0" err="1" smtClean="0"/>
              <a:t>Tibshirani</a:t>
            </a:r>
            <a:r>
              <a:rPr lang="de-DE" sz="1600" dirty="0" smtClean="0"/>
              <a:t> (1995) </a:t>
            </a:r>
            <a:r>
              <a:rPr lang="de-DE" sz="1600" dirty="0" err="1" smtClean="0"/>
              <a:t>Penalized</a:t>
            </a:r>
            <a:r>
              <a:rPr lang="de-DE" sz="1600" dirty="0" smtClean="0"/>
              <a:t> </a:t>
            </a:r>
            <a:r>
              <a:rPr lang="de-DE" sz="1600" dirty="0" err="1" smtClean="0"/>
              <a:t>Discriminant</a:t>
            </a:r>
            <a:r>
              <a:rPr lang="de-DE" sz="1600" dirty="0" smtClean="0"/>
              <a:t> Analysis,</a:t>
            </a:r>
          </a:p>
          <a:p>
            <a:r>
              <a:rPr lang="de-DE" sz="1600" i="1" dirty="0" smtClean="0"/>
              <a:t> The </a:t>
            </a:r>
            <a:r>
              <a:rPr lang="de-DE" sz="1600" i="1" dirty="0" err="1" smtClean="0"/>
              <a:t>Annals</a:t>
            </a:r>
            <a:r>
              <a:rPr lang="de-DE" sz="1600" i="1" dirty="0" smtClean="0"/>
              <a:t> </a:t>
            </a:r>
            <a:r>
              <a:rPr lang="de-DE" sz="1600" i="1" dirty="0" err="1" smtClean="0"/>
              <a:t>of</a:t>
            </a:r>
            <a:r>
              <a:rPr lang="de-DE" sz="1600" i="1" dirty="0" smtClean="0"/>
              <a:t> </a:t>
            </a:r>
            <a:r>
              <a:rPr lang="de-DE" sz="1600" i="1" dirty="0" err="1" smtClean="0"/>
              <a:t>Statistics</a:t>
            </a:r>
            <a:r>
              <a:rPr lang="de-DE" sz="1600" dirty="0" smtClean="0"/>
              <a:t>,  23(1), 73-102:</a:t>
            </a:r>
            <a:endParaRPr lang="de-DE" sz="1600" dirty="0"/>
          </a:p>
        </p:txBody>
      </p:sp>
      <p:sp>
        <p:nvSpPr>
          <p:cNvPr id="6" name="Textfeld 5"/>
          <p:cNvSpPr txBox="1"/>
          <p:nvPr/>
        </p:nvSpPr>
        <p:spPr>
          <a:xfrm>
            <a:off x="971600" y="4437112"/>
            <a:ext cx="77768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de-DE" sz="1600" dirty="0" smtClean="0"/>
              <a:t>LDA robust in Bezug auf Verletzung d. Gauß-Annahme (allenfalls </a:t>
            </a:r>
            <a:r>
              <a:rPr lang="de-DE" sz="1600" dirty="0" err="1" smtClean="0"/>
              <a:t>inferenzstat</a:t>
            </a:r>
            <a:r>
              <a:rPr lang="de-DE" sz="1600" dirty="0" smtClean="0"/>
              <a:t>. Fragen) und Annahme der Gleichheit der Varianz-Kovarianz-Matrizen</a:t>
            </a:r>
          </a:p>
          <a:p>
            <a:pPr marL="342900" indent="-342900">
              <a:buFont typeface="+mj-lt"/>
              <a:buAutoNum type="arabicPeriod"/>
            </a:pPr>
            <a:r>
              <a:rPr lang="de-DE" sz="1600" dirty="0" smtClean="0"/>
              <a:t>LDA empfindlich gegenüber Ausreißern</a:t>
            </a:r>
          </a:p>
          <a:p>
            <a:pPr marL="342900" indent="-342900">
              <a:buFont typeface="+mj-lt"/>
              <a:buAutoNum type="arabicPeriod"/>
            </a:pPr>
            <a:r>
              <a:rPr lang="de-DE" sz="1600" dirty="0" smtClean="0"/>
              <a:t>p groß im Vergleich zu  N (Anzahl der Fälle)  - LDA zu flexibel, schlechte Vorhersage für neue Fälle</a:t>
            </a:r>
          </a:p>
          <a:p>
            <a:pPr marL="342900" indent="-342900">
              <a:buFont typeface="+mj-lt"/>
              <a:buAutoNum type="arabicPeriod"/>
            </a:pPr>
            <a:r>
              <a:rPr lang="de-DE" sz="1600" dirty="0" smtClean="0"/>
              <a:t>Annahme konvexer Bereiche für die Klassen zu restriktiv.</a:t>
            </a:r>
            <a:endParaRPr lang="de-DE" sz="1600" dirty="0"/>
          </a:p>
        </p:txBody>
      </p:sp>
      <p:sp>
        <p:nvSpPr>
          <p:cNvPr id="7" name="Textfeld 6"/>
          <p:cNvSpPr txBox="1"/>
          <p:nvPr/>
        </p:nvSpPr>
        <p:spPr>
          <a:xfrm>
            <a:off x="971600" y="807095"/>
            <a:ext cx="74888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/>
              <a:t>Fishers (1936) Lineare </a:t>
            </a:r>
            <a:r>
              <a:rPr lang="de-DE" sz="2400" dirty="0" err="1" smtClean="0"/>
              <a:t>Diskriminanzanalyse</a:t>
            </a:r>
            <a:endParaRPr lang="de-DE" sz="2400" dirty="0"/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971600" y="807095"/>
            <a:ext cx="7848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/>
              <a:t>Regularisierte </a:t>
            </a:r>
            <a:r>
              <a:rPr lang="de-DE" sz="2400" dirty="0" err="1" smtClean="0"/>
              <a:t>Diskriminanzanalyse</a:t>
            </a:r>
            <a:r>
              <a:rPr lang="de-DE" sz="2400" dirty="0" smtClean="0"/>
              <a:t> </a:t>
            </a:r>
            <a:endParaRPr lang="de-DE" sz="2400" dirty="0"/>
          </a:p>
        </p:txBody>
      </p:sp>
      <p:graphicFrame>
        <p:nvGraphicFramePr>
          <p:cNvPr id="45058" name="Object 2"/>
          <p:cNvGraphicFramePr>
            <a:graphicFrameLocks noChangeAspect="1"/>
          </p:cNvGraphicFramePr>
          <p:nvPr/>
        </p:nvGraphicFramePr>
        <p:xfrm>
          <a:off x="1043609" y="2420888"/>
          <a:ext cx="4752528" cy="953373"/>
        </p:xfrm>
        <a:graphic>
          <a:graphicData uri="http://schemas.openxmlformats.org/presentationml/2006/ole">
            <p:oleObj spid="_x0000_s45058" name="Formel" r:id="rId3" imgW="3568680" imgH="711000" progId="Equation.3">
              <p:embed/>
            </p:oleObj>
          </a:graphicData>
        </a:graphic>
      </p:graphicFrame>
      <p:graphicFrame>
        <p:nvGraphicFramePr>
          <p:cNvPr id="45059" name="Object 3"/>
          <p:cNvGraphicFramePr>
            <a:graphicFrameLocks noChangeAspect="1"/>
          </p:cNvGraphicFramePr>
          <p:nvPr/>
        </p:nvGraphicFramePr>
        <p:xfrm>
          <a:off x="1049387" y="3501009"/>
          <a:ext cx="4170685" cy="330264"/>
        </p:xfrm>
        <a:graphic>
          <a:graphicData uri="http://schemas.openxmlformats.org/presentationml/2006/ole">
            <p:oleObj spid="_x0000_s45059" name="Formel" r:id="rId4" imgW="3073320" imgH="241200" progId="Equation.3">
              <p:embed/>
            </p:oleObj>
          </a:graphicData>
        </a:graphic>
      </p:graphicFrame>
      <p:sp>
        <p:nvSpPr>
          <p:cNvPr id="6" name="Textfeld 5"/>
          <p:cNvSpPr txBox="1"/>
          <p:nvPr/>
        </p:nvSpPr>
        <p:spPr>
          <a:xfrm>
            <a:off x="971600" y="1412776"/>
            <a:ext cx="698477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/>
              <a:t>Friedman, JH (1989) </a:t>
            </a:r>
            <a:r>
              <a:rPr lang="de-DE" sz="1600" dirty="0" err="1" smtClean="0"/>
              <a:t>Regularized</a:t>
            </a:r>
            <a:r>
              <a:rPr lang="de-DE" sz="1600" dirty="0" smtClean="0"/>
              <a:t> </a:t>
            </a:r>
            <a:r>
              <a:rPr lang="de-DE" sz="1600" dirty="0" err="1" smtClean="0"/>
              <a:t>Discriminant</a:t>
            </a:r>
            <a:r>
              <a:rPr lang="de-DE" sz="1600" dirty="0" smtClean="0"/>
              <a:t> Analysis. </a:t>
            </a:r>
          </a:p>
          <a:p>
            <a:r>
              <a:rPr lang="de-DE" sz="1600" i="1" dirty="0" smtClean="0"/>
              <a:t>Journal </a:t>
            </a:r>
            <a:r>
              <a:rPr lang="de-DE" sz="1600" i="1" dirty="0" err="1" smtClean="0"/>
              <a:t>of</a:t>
            </a:r>
            <a:r>
              <a:rPr lang="de-DE" sz="1600" i="1" dirty="0" smtClean="0"/>
              <a:t> </a:t>
            </a:r>
            <a:r>
              <a:rPr lang="de-DE" sz="1600" i="1" dirty="0" err="1" smtClean="0"/>
              <a:t>the</a:t>
            </a:r>
            <a:r>
              <a:rPr lang="de-DE" sz="1600" i="1" dirty="0" smtClean="0"/>
              <a:t> American Statistical </a:t>
            </a:r>
            <a:r>
              <a:rPr lang="de-DE" sz="1600" i="1" dirty="0" err="1" smtClean="0"/>
              <a:t>Association</a:t>
            </a:r>
            <a:r>
              <a:rPr lang="de-DE" sz="1600" i="1" dirty="0" smtClean="0"/>
              <a:t>, </a:t>
            </a:r>
            <a:r>
              <a:rPr lang="de-DE" sz="1600" i="1" dirty="0" err="1" smtClean="0"/>
              <a:t>Theory</a:t>
            </a:r>
            <a:r>
              <a:rPr lang="de-DE" sz="1600" i="1" dirty="0" smtClean="0"/>
              <a:t> </a:t>
            </a:r>
            <a:r>
              <a:rPr lang="de-DE" sz="1600" i="1" dirty="0" err="1" smtClean="0"/>
              <a:t>and</a:t>
            </a:r>
            <a:r>
              <a:rPr lang="de-DE" sz="1600" i="1" dirty="0" smtClean="0"/>
              <a:t> </a:t>
            </a:r>
            <a:r>
              <a:rPr lang="de-DE" sz="1600" i="1" dirty="0" err="1" smtClean="0"/>
              <a:t>Methods</a:t>
            </a:r>
            <a:r>
              <a:rPr lang="de-DE" sz="1600" dirty="0" smtClean="0"/>
              <a:t>,</a:t>
            </a:r>
          </a:p>
          <a:p>
            <a:r>
              <a:rPr lang="de-DE" sz="1600" dirty="0" smtClean="0"/>
              <a:t>84, 165 - 175</a:t>
            </a:r>
            <a:endParaRPr lang="de-DE" sz="1600" dirty="0"/>
          </a:p>
        </p:txBody>
      </p:sp>
      <p:graphicFrame>
        <p:nvGraphicFramePr>
          <p:cNvPr id="45060" name="Object 4"/>
          <p:cNvGraphicFramePr>
            <a:graphicFrameLocks noChangeAspect="1"/>
          </p:cNvGraphicFramePr>
          <p:nvPr/>
        </p:nvGraphicFramePr>
        <p:xfrm>
          <a:off x="1081089" y="4029248"/>
          <a:ext cx="4283000" cy="575460"/>
        </p:xfrm>
        <a:graphic>
          <a:graphicData uri="http://schemas.openxmlformats.org/presentationml/2006/ole">
            <p:oleObj spid="_x0000_s45060" name="Formel" r:id="rId5" imgW="3149280" imgH="419040" progId="Equation.3">
              <p:embed/>
            </p:oleObj>
          </a:graphicData>
        </a:graphic>
      </p:graphicFrame>
      <p:graphicFrame>
        <p:nvGraphicFramePr>
          <p:cNvPr id="45061" name="Object 5"/>
          <p:cNvGraphicFramePr>
            <a:graphicFrameLocks noChangeAspect="1"/>
          </p:cNvGraphicFramePr>
          <p:nvPr/>
        </p:nvGraphicFramePr>
        <p:xfrm>
          <a:off x="1014413" y="4653136"/>
          <a:ext cx="6149875" cy="1190544"/>
        </p:xfrm>
        <a:graphic>
          <a:graphicData uri="http://schemas.openxmlformats.org/presentationml/2006/ole">
            <p:oleObj spid="_x0000_s45061" name="Formel" r:id="rId6" imgW="4762440" imgH="914400" progId="Equation.3">
              <p:embed/>
            </p:oleObj>
          </a:graphicData>
        </a:graphic>
      </p:graphicFrame>
      <p:graphicFrame>
        <p:nvGraphicFramePr>
          <p:cNvPr id="45062" name="Object 6"/>
          <p:cNvGraphicFramePr>
            <a:graphicFrameLocks noChangeAspect="1"/>
          </p:cNvGraphicFramePr>
          <p:nvPr/>
        </p:nvGraphicFramePr>
        <p:xfrm>
          <a:off x="1042989" y="6021288"/>
          <a:ext cx="4537124" cy="632631"/>
        </p:xfrm>
        <a:graphic>
          <a:graphicData uri="http://schemas.openxmlformats.org/presentationml/2006/ole">
            <p:oleObj spid="_x0000_s45062" name="Formel" r:id="rId7" imgW="3492360" imgH="4824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971600" y="807095"/>
            <a:ext cx="7848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/>
              <a:t>Klassifikation von MEG-Daten</a:t>
            </a:r>
            <a:endParaRPr lang="de-DE" sz="2400" dirty="0"/>
          </a:p>
        </p:txBody>
      </p:sp>
      <p:sp>
        <p:nvSpPr>
          <p:cNvPr id="3" name="Textfeld 2"/>
          <p:cNvSpPr txBox="1"/>
          <p:nvPr/>
        </p:nvSpPr>
        <p:spPr>
          <a:xfrm>
            <a:off x="1115616" y="1700808"/>
            <a:ext cx="784887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de-DE" sz="1600" dirty="0" smtClean="0"/>
              <a:t>Zeitliche Segmentierung der Reaktionen. Wenn Signaleigenschaft in guter Näherung invariant in Bezug auf die Dauer – Segmentierung in sukzessive Intervalle, die mehrfachen Trials  unter identischen Bedingungen entsprechen.</a:t>
            </a:r>
          </a:p>
          <a:p>
            <a:pPr marL="342900" indent="-342900">
              <a:buFont typeface="+mj-lt"/>
              <a:buAutoNum type="arabicPeriod"/>
            </a:pPr>
            <a:r>
              <a:rPr lang="de-DE" sz="1600" dirty="0" smtClean="0"/>
              <a:t>Berechnung von Merkmalen („Features“), deren Werte bilden Punktwolken, die klassenspezifisch sein können (Klasse = Verhalten).</a:t>
            </a:r>
          </a:p>
          <a:p>
            <a:pPr marL="342900" indent="-342900">
              <a:buFont typeface="+mj-lt"/>
              <a:buAutoNum type="arabicPeriod"/>
            </a:pPr>
            <a:r>
              <a:rPr lang="de-DE" sz="1600" dirty="0" smtClean="0"/>
              <a:t>Teil der Daten dient dem Training für ein Klassifikationsverfahren, der andere Teil der Validierung:</a:t>
            </a:r>
            <a:endParaRPr lang="de-DE" sz="1600" dirty="0"/>
          </a:p>
        </p:txBody>
      </p:sp>
      <p:graphicFrame>
        <p:nvGraphicFramePr>
          <p:cNvPr id="61442" name="Object 2"/>
          <p:cNvGraphicFramePr>
            <a:graphicFrameLocks noChangeAspect="1"/>
          </p:cNvGraphicFramePr>
          <p:nvPr/>
        </p:nvGraphicFramePr>
        <p:xfrm>
          <a:off x="1514475" y="3645024"/>
          <a:ext cx="2534676" cy="576063"/>
        </p:xfrm>
        <a:graphic>
          <a:graphicData uri="http://schemas.openxmlformats.org/presentationml/2006/ole">
            <p:oleObj spid="_x0000_s61442" name="Formel" r:id="rId3" imgW="1917360" imgH="431640" progId="Equation.3">
              <p:embed/>
            </p:oleObj>
          </a:graphicData>
        </a:graphic>
      </p:graphicFrame>
      <p:sp>
        <p:nvSpPr>
          <p:cNvPr id="7" name="Textfeld 6"/>
          <p:cNvSpPr txBox="1"/>
          <p:nvPr/>
        </p:nvSpPr>
        <p:spPr>
          <a:xfrm>
            <a:off x="1187624" y="4437112"/>
            <a:ext cx="7704856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de-DE" sz="1600" dirty="0" smtClean="0"/>
              <a:t>Lokale Phänomene:  aufgabenbezogene Aktivität, Event </a:t>
            </a:r>
            <a:r>
              <a:rPr lang="de-DE" sz="1600" dirty="0" err="1" smtClean="0"/>
              <a:t>Related</a:t>
            </a:r>
            <a:r>
              <a:rPr lang="de-DE" sz="1600" dirty="0" smtClean="0"/>
              <a:t> Potentials (ERP), Event </a:t>
            </a:r>
            <a:r>
              <a:rPr lang="de-DE" sz="1600" dirty="0" err="1" smtClean="0"/>
              <a:t>Related</a:t>
            </a:r>
            <a:r>
              <a:rPr lang="de-DE" sz="1600" dirty="0" smtClean="0"/>
              <a:t> </a:t>
            </a:r>
            <a:r>
              <a:rPr lang="de-DE" sz="1600" dirty="0" err="1" smtClean="0"/>
              <a:t>Desynchronization</a:t>
            </a:r>
            <a:r>
              <a:rPr lang="de-DE" sz="1600" dirty="0" smtClean="0"/>
              <a:t> (ERD; ERS) = </a:t>
            </a:r>
            <a:r>
              <a:rPr lang="de-DE" sz="1600" dirty="0" err="1" smtClean="0"/>
              <a:t>increase</a:t>
            </a:r>
            <a:r>
              <a:rPr lang="de-DE" sz="1600" dirty="0" smtClean="0"/>
              <a:t>/</a:t>
            </a:r>
            <a:r>
              <a:rPr lang="de-DE" sz="1600" dirty="0" err="1" smtClean="0"/>
              <a:t>decrease</a:t>
            </a:r>
            <a:r>
              <a:rPr lang="de-DE" sz="1600" dirty="0" smtClean="0"/>
              <a:t> </a:t>
            </a:r>
            <a:r>
              <a:rPr lang="de-DE" sz="1600" dirty="0" err="1" smtClean="0"/>
              <a:t>of</a:t>
            </a:r>
            <a:r>
              <a:rPr lang="de-DE" sz="1600" dirty="0" smtClean="0"/>
              <a:t> </a:t>
            </a:r>
            <a:r>
              <a:rPr lang="de-DE" sz="1600" dirty="0" err="1" smtClean="0"/>
              <a:t>oscillatory</a:t>
            </a:r>
            <a:r>
              <a:rPr lang="de-DE" sz="1600" dirty="0" smtClean="0"/>
              <a:t> power bei spezifischen Frequenzen, </a:t>
            </a:r>
            <a:r>
              <a:rPr lang="de-DE" sz="1600" dirty="0" err="1" smtClean="0"/>
              <a:t>etc</a:t>
            </a:r>
            <a:endParaRPr lang="de-DE" sz="1600" dirty="0" smtClean="0"/>
          </a:p>
          <a:p>
            <a:pPr marL="342900" indent="-342900">
              <a:buFont typeface="+mj-lt"/>
              <a:buAutoNum type="arabicPeriod"/>
            </a:pPr>
            <a:r>
              <a:rPr lang="de-DE" sz="1600" dirty="0" smtClean="0"/>
              <a:t>Long Range Phänomene: </a:t>
            </a:r>
            <a:r>
              <a:rPr lang="de-DE" sz="1600" dirty="0" err="1" smtClean="0"/>
              <a:t>functional</a:t>
            </a:r>
            <a:r>
              <a:rPr lang="de-DE" sz="1600" dirty="0" smtClean="0"/>
              <a:t> versus </a:t>
            </a:r>
            <a:r>
              <a:rPr lang="de-DE" sz="1600" dirty="0" err="1" smtClean="0"/>
              <a:t>anatomical</a:t>
            </a:r>
            <a:r>
              <a:rPr lang="de-DE" sz="1600" dirty="0" smtClean="0"/>
              <a:t> </a:t>
            </a:r>
            <a:r>
              <a:rPr lang="de-DE" sz="1600" dirty="0" err="1" smtClean="0"/>
              <a:t>connectivity</a:t>
            </a:r>
            <a:r>
              <a:rPr lang="de-DE" sz="1600" dirty="0" smtClean="0"/>
              <a:t>. </a:t>
            </a:r>
            <a:r>
              <a:rPr lang="de-DE" sz="1600" dirty="0" err="1" smtClean="0"/>
              <a:t>Functional</a:t>
            </a:r>
            <a:r>
              <a:rPr lang="de-DE" sz="1600" dirty="0" smtClean="0"/>
              <a:t>: </a:t>
            </a:r>
            <a:r>
              <a:rPr lang="de-DE" sz="1600" dirty="0" err="1" smtClean="0"/>
              <a:t>coherence</a:t>
            </a:r>
            <a:r>
              <a:rPr lang="de-DE" sz="1600" dirty="0" smtClean="0"/>
              <a:t> </a:t>
            </a:r>
            <a:r>
              <a:rPr lang="de-DE" sz="1600" dirty="0" err="1" smtClean="0"/>
              <a:t>and</a:t>
            </a:r>
            <a:r>
              <a:rPr lang="de-DE" sz="1600" dirty="0" smtClean="0"/>
              <a:t> </a:t>
            </a:r>
            <a:r>
              <a:rPr lang="de-DE" sz="1600" dirty="0" err="1" smtClean="0"/>
              <a:t>phase-coherence</a:t>
            </a:r>
            <a:r>
              <a:rPr lang="de-DE" sz="1600" dirty="0" smtClean="0"/>
              <a:t> </a:t>
            </a:r>
            <a:r>
              <a:rPr lang="de-DE" sz="1600" dirty="0" err="1" smtClean="0"/>
              <a:t>synchrony</a:t>
            </a:r>
            <a:r>
              <a:rPr lang="de-DE" sz="1600" dirty="0" smtClean="0"/>
              <a:t>, </a:t>
            </a:r>
            <a:r>
              <a:rPr lang="de-DE" sz="1600" dirty="0" err="1" smtClean="0"/>
              <a:t>etc</a:t>
            </a:r>
            <a:endParaRPr lang="de-DE" sz="1600" dirty="0" smtClean="0"/>
          </a:p>
          <a:p>
            <a:pPr marL="342900" indent="-342900">
              <a:buFont typeface="+mj-lt"/>
              <a:buAutoNum type="arabicPeriod"/>
            </a:pP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2636912"/>
            <a:ext cx="6353175" cy="381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feld 3"/>
          <p:cNvSpPr txBox="1"/>
          <p:nvPr/>
        </p:nvSpPr>
        <p:spPr>
          <a:xfrm>
            <a:off x="971600" y="1628800"/>
            <a:ext cx="75608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err="1" smtClean="0"/>
              <a:t>Besserve</a:t>
            </a:r>
            <a:r>
              <a:rPr lang="de-DE" sz="1400" dirty="0" smtClean="0"/>
              <a:t>, M., </a:t>
            </a:r>
            <a:r>
              <a:rPr lang="de-DE" sz="1400" dirty="0" err="1" smtClean="0"/>
              <a:t>Jerbi</a:t>
            </a:r>
            <a:r>
              <a:rPr lang="de-DE" sz="1400" dirty="0" smtClean="0"/>
              <a:t>, K., Laurent, F., </a:t>
            </a:r>
            <a:r>
              <a:rPr lang="de-DE" sz="1400" dirty="0" err="1" smtClean="0"/>
              <a:t>Baillet</a:t>
            </a:r>
            <a:r>
              <a:rPr lang="de-DE" sz="1400" dirty="0" smtClean="0"/>
              <a:t>, S., Martinerie, J., </a:t>
            </a:r>
            <a:r>
              <a:rPr lang="de-DE" sz="1400" dirty="0" err="1" smtClean="0"/>
              <a:t>Garnero</a:t>
            </a:r>
            <a:r>
              <a:rPr lang="de-DE" sz="1400" dirty="0" smtClean="0"/>
              <a:t>, L. (2007) </a:t>
            </a:r>
            <a:r>
              <a:rPr lang="de-DE" sz="1400" dirty="0" err="1" smtClean="0"/>
              <a:t>Classification</a:t>
            </a:r>
            <a:r>
              <a:rPr lang="de-DE" sz="1400" dirty="0" smtClean="0"/>
              <a:t> </a:t>
            </a:r>
            <a:r>
              <a:rPr lang="de-DE" sz="1400" dirty="0" err="1" smtClean="0"/>
              <a:t>methods</a:t>
            </a:r>
            <a:r>
              <a:rPr lang="de-DE" sz="1400" dirty="0" smtClean="0"/>
              <a:t> </a:t>
            </a:r>
            <a:r>
              <a:rPr lang="de-DE" sz="1400" dirty="0" err="1" smtClean="0"/>
              <a:t>for</a:t>
            </a:r>
            <a:r>
              <a:rPr lang="de-DE" sz="1400" dirty="0" smtClean="0"/>
              <a:t> </a:t>
            </a:r>
            <a:r>
              <a:rPr lang="de-DE" sz="1400" dirty="0" err="1" smtClean="0"/>
              <a:t>ongoing</a:t>
            </a:r>
            <a:r>
              <a:rPr lang="de-DE" sz="1400" dirty="0" smtClean="0"/>
              <a:t> EEG </a:t>
            </a:r>
            <a:r>
              <a:rPr lang="de-DE" sz="1400" dirty="0" err="1" smtClean="0"/>
              <a:t>and</a:t>
            </a:r>
            <a:r>
              <a:rPr lang="de-DE" sz="1400" dirty="0" smtClean="0"/>
              <a:t> MEG </a:t>
            </a:r>
            <a:r>
              <a:rPr lang="de-DE" sz="1400" dirty="0" err="1" smtClean="0"/>
              <a:t>signals</a:t>
            </a:r>
            <a:r>
              <a:rPr lang="de-DE" sz="1400" dirty="0" smtClean="0"/>
              <a:t>. Biological Research, 40, 415 - 437</a:t>
            </a:r>
            <a:endParaRPr lang="de-DE" sz="1400" dirty="0"/>
          </a:p>
        </p:txBody>
      </p:sp>
      <p:sp>
        <p:nvSpPr>
          <p:cNvPr id="5" name="Textfeld 4"/>
          <p:cNvSpPr txBox="1"/>
          <p:nvPr/>
        </p:nvSpPr>
        <p:spPr>
          <a:xfrm>
            <a:off x="971600" y="807095"/>
            <a:ext cx="7848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/>
              <a:t>Klassifikation von MEG-Daten</a:t>
            </a:r>
            <a:endParaRPr lang="de-DE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2148830"/>
            <a:ext cx="2517055" cy="2216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6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3355" y="1916832"/>
            <a:ext cx="2792981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6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59632" y="4725144"/>
            <a:ext cx="2520280" cy="2059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6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6016" y="5260429"/>
            <a:ext cx="2790825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feld 5"/>
          <p:cNvSpPr txBox="1"/>
          <p:nvPr/>
        </p:nvSpPr>
        <p:spPr>
          <a:xfrm>
            <a:off x="1115616" y="1547500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Lin. </a:t>
            </a:r>
            <a:r>
              <a:rPr lang="de-DE" dirty="0" err="1" smtClean="0"/>
              <a:t>Diskriminanzanalyse</a:t>
            </a:r>
            <a:r>
              <a:rPr lang="de-DE" dirty="0" smtClean="0"/>
              <a:t> (LDA)</a:t>
            </a:r>
            <a:endParaRPr lang="de-DE" dirty="0"/>
          </a:p>
        </p:txBody>
      </p:sp>
      <p:sp>
        <p:nvSpPr>
          <p:cNvPr id="7" name="Textfeld 6"/>
          <p:cNvSpPr txBox="1"/>
          <p:nvPr/>
        </p:nvSpPr>
        <p:spPr>
          <a:xfrm>
            <a:off x="4572000" y="1547500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Support </a:t>
            </a:r>
            <a:r>
              <a:rPr lang="de-DE" dirty="0" err="1" smtClean="0"/>
              <a:t>Vector</a:t>
            </a:r>
            <a:r>
              <a:rPr lang="de-DE" dirty="0" smtClean="0"/>
              <a:t> </a:t>
            </a:r>
            <a:r>
              <a:rPr lang="de-DE" dirty="0" err="1" smtClean="0"/>
              <a:t>Machine</a:t>
            </a:r>
            <a:r>
              <a:rPr lang="de-DE" dirty="0" smtClean="0"/>
              <a:t> (SVM)</a:t>
            </a:r>
            <a:endParaRPr lang="de-DE" dirty="0"/>
          </a:p>
        </p:txBody>
      </p:sp>
      <p:sp>
        <p:nvSpPr>
          <p:cNvPr id="8" name="Textfeld 7"/>
          <p:cNvSpPr txBox="1"/>
          <p:nvPr/>
        </p:nvSpPr>
        <p:spPr>
          <a:xfrm>
            <a:off x="971600" y="4499828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K-</a:t>
            </a:r>
            <a:r>
              <a:rPr lang="de-DE" dirty="0" err="1" smtClean="0"/>
              <a:t>nearest</a:t>
            </a:r>
            <a:r>
              <a:rPr lang="de-DE" dirty="0" smtClean="0"/>
              <a:t> </a:t>
            </a:r>
            <a:r>
              <a:rPr lang="de-DE" dirty="0" err="1" smtClean="0"/>
              <a:t>neighbours</a:t>
            </a:r>
            <a:r>
              <a:rPr lang="de-DE" dirty="0" smtClean="0"/>
              <a:t> (</a:t>
            </a:r>
            <a:r>
              <a:rPr lang="de-DE" dirty="0" err="1" smtClean="0"/>
              <a:t>Eucled</a:t>
            </a:r>
            <a:r>
              <a:rPr lang="de-DE" dirty="0" smtClean="0"/>
              <a:t>. </a:t>
            </a:r>
            <a:r>
              <a:rPr lang="de-DE" dirty="0" err="1" smtClean="0"/>
              <a:t>Dist</a:t>
            </a:r>
            <a:r>
              <a:rPr lang="de-DE" dirty="0" smtClean="0"/>
              <a:t>.)</a:t>
            </a:r>
            <a:endParaRPr lang="de-DE" dirty="0"/>
          </a:p>
        </p:txBody>
      </p:sp>
      <p:sp>
        <p:nvSpPr>
          <p:cNvPr id="9" name="Textfeld 8"/>
          <p:cNvSpPr txBox="1"/>
          <p:nvPr/>
        </p:nvSpPr>
        <p:spPr>
          <a:xfrm>
            <a:off x="971600" y="807095"/>
            <a:ext cx="7848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/>
              <a:t>Klassifikationsverfahren</a:t>
            </a:r>
            <a:endParaRPr lang="de-DE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971600" y="868650"/>
            <a:ext cx="70567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smtClean="0"/>
              <a:t>Allgemeine Betrachtungen zu linearen Klassifikationsverfahren</a:t>
            </a:r>
            <a:endParaRPr lang="de-DE" sz="2000" dirty="0"/>
          </a:p>
        </p:txBody>
      </p:sp>
      <p:sp>
        <p:nvSpPr>
          <p:cNvPr id="3" name="Textfeld 2"/>
          <p:cNvSpPr txBox="1"/>
          <p:nvPr/>
        </p:nvSpPr>
        <p:spPr>
          <a:xfrm>
            <a:off x="971600" y="1628800"/>
            <a:ext cx="6840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Zwei Klassen</a:t>
            </a:r>
            <a:endParaRPr lang="de-DE" dirty="0"/>
          </a:p>
        </p:txBody>
      </p:sp>
      <p:pic>
        <p:nvPicPr>
          <p:cNvPr id="12595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58755" y="1772816"/>
            <a:ext cx="3133725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feld 4"/>
          <p:cNvSpPr txBox="1"/>
          <p:nvPr/>
        </p:nvSpPr>
        <p:spPr>
          <a:xfrm>
            <a:off x="971600" y="2564904"/>
            <a:ext cx="42484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/>
              <a:t>Der Raum wird durch eine (Hyper-)Ebene in zwei Teile geteilt: Elemente der Klasse 1 liegen im </a:t>
            </a:r>
            <a:r>
              <a:rPr lang="de-DE" sz="1600" dirty="0" err="1" smtClean="0"/>
              <a:t>Teilraum</a:t>
            </a:r>
            <a:r>
              <a:rPr lang="de-DE" sz="1600" dirty="0" smtClean="0"/>
              <a:t> 1, Elemente der Klasse 2 im </a:t>
            </a:r>
            <a:r>
              <a:rPr lang="de-DE" sz="1600" dirty="0" err="1" smtClean="0"/>
              <a:t>Teilraum</a:t>
            </a:r>
            <a:r>
              <a:rPr lang="de-DE" sz="1600" dirty="0" smtClean="0"/>
              <a:t> 2. Die Gleichung der Ebene ist</a:t>
            </a:r>
            <a:endParaRPr lang="de-DE" sz="1600" dirty="0"/>
          </a:p>
        </p:txBody>
      </p:sp>
      <p:graphicFrame>
        <p:nvGraphicFramePr>
          <p:cNvPr id="125955" name="Object 3"/>
          <p:cNvGraphicFramePr>
            <a:graphicFrameLocks noChangeAspect="1"/>
          </p:cNvGraphicFramePr>
          <p:nvPr/>
        </p:nvGraphicFramePr>
        <p:xfrm>
          <a:off x="1060450" y="4005263"/>
          <a:ext cx="2216150" cy="431800"/>
        </p:xfrm>
        <a:graphic>
          <a:graphicData uri="http://schemas.openxmlformats.org/presentationml/2006/ole">
            <p:oleObj spid="_x0000_s135170" name="Formel" r:id="rId4" imgW="1244520" imgH="241200" progId="Equation.3">
              <p:embed/>
            </p:oleObj>
          </a:graphicData>
        </a:graphic>
      </p:graphicFrame>
      <p:graphicFrame>
        <p:nvGraphicFramePr>
          <p:cNvPr id="125956" name="Object 4"/>
          <p:cNvGraphicFramePr>
            <a:graphicFrameLocks noChangeAspect="1"/>
          </p:cNvGraphicFramePr>
          <p:nvPr/>
        </p:nvGraphicFramePr>
        <p:xfrm>
          <a:off x="1075333" y="4528095"/>
          <a:ext cx="6376987" cy="773113"/>
        </p:xfrm>
        <a:graphic>
          <a:graphicData uri="http://schemas.openxmlformats.org/presentationml/2006/ole">
            <p:oleObj spid="_x0000_s135171" name="Formel" r:id="rId5" imgW="3581280" imgH="431640" progId="Equation.3">
              <p:embed/>
            </p:oleObj>
          </a:graphicData>
        </a:graphic>
      </p:graphicFrame>
      <p:graphicFrame>
        <p:nvGraphicFramePr>
          <p:cNvPr id="125957" name="Object 5"/>
          <p:cNvGraphicFramePr>
            <a:graphicFrameLocks noChangeAspect="1"/>
          </p:cNvGraphicFramePr>
          <p:nvPr/>
        </p:nvGraphicFramePr>
        <p:xfrm>
          <a:off x="1043608" y="5318125"/>
          <a:ext cx="4386262" cy="1206500"/>
        </p:xfrm>
        <a:graphic>
          <a:graphicData uri="http://schemas.openxmlformats.org/presentationml/2006/ole">
            <p:oleObj spid="_x0000_s135172" name="Formel" r:id="rId6" imgW="2463480" imgH="6728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988840"/>
            <a:ext cx="2863850" cy="1222375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  <p:sp>
        <p:nvSpPr>
          <p:cNvPr id="3" name="Textfeld 2"/>
          <p:cNvSpPr txBox="1"/>
          <p:nvPr/>
        </p:nvSpPr>
        <p:spPr>
          <a:xfrm>
            <a:off x="971600" y="868650"/>
            <a:ext cx="70567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smtClean="0"/>
              <a:t>Allgemeine Betrachtungen zu linearen Klassifikationsverfahren</a:t>
            </a:r>
            <a:endParaRPr lang="de-DE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971600" y="868650"/>
            <a:ext cx="70567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smtClean="0"/>
              <a:t>Support </a:t>
            </a:r>
            <a:r>
              <a:rPr lang="de-DE" sz="2000" dirty="0" err="1" smtClean="0"/>
              <a:t>Vector</a:t>
            </a:r>
            <a:r>
              <a:rPr lang="de-DE" sz="2000" dirty="0" smtClean="0"/>
              <a:t> Machines (SVMs)</a:t>
            </a:r>
            <a:endParaRPr lang="de-DE" sz="2000" dirty="0"/>
          </a:p>
        </p:txBody>
      </p:sp>
      <p:pic>
        <p:nvPicPr>
          <p:cNvPr id="12800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1700808"/>
            <a:ext cx="4191000" cy="270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28004" name="Object 4"/>
          <p:cNvGraphicFramePr>
            <a:graphicFrameLocks noChangeAspect="1"/>
          </p:cNvGraphicFramePr>
          <p:nvPr/>
        </p:nvGraphicFramePr>
        <p:xfrm>
          <a:off x="1011362" y="5168900"/>
          <a:ext cx="3776662" cy="1139825"/>
        </p:xfrm>
        <a:graphic>
          <a:graphicData uri="http://schemas.openxmlformats.org/presentationml/2006/ole">
            <p:oleObj spid="_x0000_s136194" name="Formel" r:id="rId4" imgW="2120760" imgH="634680" progId="Equation.3">
              <p:embed/>
            </p:oleObj>
          </a:graphicData>
        </a:graphic>
      </p:graphicFrame>
      <p:sp>
        <p:nvSpPr>
          <p:cNvPr id="6" name="Textfeld 5"/>
          <p:cNvSpPr txBox="1"/>
          <p:nvPr/>
        </p:nvSpPr>
        <p:spPr>
          <a:xfrm>
            <a:off x="971600" y="1916832"/>
            <a:ext cx="3600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/>
              <a:t>Gesucht wird eine Entscheidungs-</a:t>
            </a:r>
          </a:p>
          <a:p>
            <a:r>
              <a:rPr lang="de-DE" sz="1600" dirty="0" smtClean="0"/>
              <a:t>Ebene </a:t>
            </a:r>
            <a:r>
              <a:rPr lang="de-DE" sz="1600" dirty="0" err="1" smtClean="0"/>
              <a:t>w‘x</a:t>
            </a:r>
            <a:r>
              <a:rPr lang="de-DE" sz="1600" dirty="0" smtClean="0"/>
              <a:t> + </a:t>
            </a:r>
            <a:r>
              <a:rPr lang="de-DE" sz="1600" dirty="0" err="1" smtClean="0"/>
              <a:t>bo</a:t>
            </a:r>
            <a:r>
              <a:rPr lang="de-DE" sz="1600" dirty="0" smtClean="0"/>
              <a:t>, die von zwei dazu parallelen Ebenen flankiert wird. Diese werden durch bestimmte Punkte – </a:t>
            </a:r>
            <a:r>
              <a:rPr lang="de-DE" sz="1600" dirty="0" err="1" smtClean="0"/>
              <a:t>support</a:t>
            </a:r>
            <a:r>
              <a:rPr lang="de-DE" sz="1600" dirty="0" smtClean="0"/>
              <a:t> </a:t>
            </a:r>
            <a:r>
              <a:rPr lang="de-DE" sz="1600" dirty="0" err="1" smtClean="0"/>
              <a:t>vectors</a:t>
            </a:r>
            <a:r>
              <a:rPr lang="de-DE" sz="1600" dirty="0" smtClean="0"/>
              <a:t> – definiert.</a:t>
            </a:r>
            <a:endParaRPr lang="de-DE" sz="1600" dirty="0"/>
          </a:p>
        </p:txBody>
      </p:sp>
      <p:sp>
        <p:nvSpPr>
          <p:cNvPr id="7" name="Textfeld 6"/>
          <p:cNvSpPr txBox="1"/>
          <p:nvPr/>
        </p:nvSpPr>
        <p:spPr>
          <a:xfrm>
            <a:off x="971600" y="3789040"/>
            <a:ext cx="32403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/>
              <a:t>Der Margin hat die Breite2/|w|, - das Ziel ist, M zu maximieren, </a:t>
            </a:r>
            <a:r>
              <a:rPr lang="de-DE" sz="1600" dirty="0" err="1" smtClean="0"/>
              <a:t>dh</a:t>
            </a:r>
            <a:r>
              <a:rPr lang="de-DE" sz="1600" dirty="0" smtClean="0"/>
              <a:t> |w| zu minimieren – unter Nebenbedingungen:</a:t>
            </a:r>
            <a:endParaRPr lang="de-DE" sz="1600" dirty="0"/>
          </a:p>
        </p:txBody>
      </p:sp>
      <p:sp>
        <p:nvSpPr>
          <p:cNvPr id="8" name="Textfeld 7"/>
          <p:cNvSpPr txBox="1"/>
          <p:nvPr/>
        </p:nvSpPr>
        <p:spPr>
          <a:xfrm>
            <a:off x="5364088" y="4653136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Einfacher – </a:t>
            </a:r>
            <a:r>
              <a:rPr lang="de-DE" dirty="0" err="1" smtClean="0"/>
              <a:t>separierbarer</a:t>
            </a:r>
            <a:r>
              <a:rPr lang="de-DE" dirty="0" smtClean="0"/>
              <a:t> - Fall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971600" y="868650"/>
            <a:ext cx="70567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smtClean="0"/>
              <a:t>Basisfunktionen, </a:t>
            </a:r>
            <a:r>
              <a:rPr lang="de-DE" sz="2000" dirty="0" err="1" smtClean="0"/>
              <a:t>nichlineare</a:t>
            </a:r>
            <a:r>
              <a:rPr lang="de-DE" sz="2000" dirty="0" smtClean="0"/>
              <a:t> Transformationen</a:t>
            </a:r>
            <a:endParaRPr lang="de-DE" sz="2000" dirty="0"/>
          </a:p>
        </p:txBody>
      </p:sp>
      <p:graphicFrame>
        <p:nvGraphicFramePr>
          <p:cNvPr id="168962" name="Object 2"/>
          <p:cNvGraphicFramePr>
            <a:graphicFrameLocks noChangeAspect="1"/>
          </p:cNvGraphicFramePr>
          <p:nvPr/>
        </p:nvGraphicFramePr>
        <p:xfrm>
          <a:off x="1127125" y="2781300"/>
          <a:ext cx="4364038" cy="798513"/>
        </p:xfrm>
        <a:graphic>
          <a:graphicData uri="http://schemas.openxmlformats.org/presentationml/2006/ole">
            <p:oleObj spid="_x0000_s168962" name="Formel" r:id="rId3" imgW="2450880" imgH="444240" progId="Equation.3">
              <p:embed/>
            </p:oleObj>
          </a:graphicData>
        </a:graphic>
      </p:graphicFrame>
      <p:sp>
        <p:nvSpPr>
          <p:cNvPr id="5" name="Textfeld 4"/>
          <p:cNvSpPr txBox="1"/>
          <p:nvPr/>
        </p:nvSpPr>
        <p:spPr>
          <a:xfrm>
            <a:off x="971600" y="1844824"/>
            <a:ext cx="720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Statt der </a:t>
            </a:r>
            <a:r>
              <a:rPr lang="de-DE" i="1" dirty="0" smtClean="0"/>
              <a:t>x</a:t>
            </a:r>
            <a:r>
              <a:rPr lang="de-DE" dirty="0" smtClean="0"/>
              <a:t>-Werte  kann es sinnvoll sein, Basisfunktionen = Transformationen von </a:t>
            </a:r>
            <a:r>
              <a:rPr lang="de-DE" i="1" dirty="0" smtClean="0"/>
              <a:t>x </a:t>
            </a:r>
            <a:r>
              <a:rPr lang="de-DE" dirty="0" smtClean="0"/>
              <a:t>zu verwenden:</a:t>
            </a:r>
            <a:endParaRPr lang="de-DE" dirty="0"/>
          </a:p>
        </p:txBody>
      </p:sp>
      <p:sp>
        <p:nvSpPr>
          <p:cNvPr id="6" name="Textfeld 5"/>
          <p:cNvSpPr txBox="1"/>
          <p:nvPr/>
        </p:nvSpPr>
        <p:spPr>
          <a:xfrm>
            <a:off x="971600" y="3717032"/>
            <a:ext cx="5400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Beispiele:</a:t>
            </a:r>
          </a:p>
          <a:p>
            <a:pPr marL="342900" indent="-342900">
              <a:buFont typeface="+mj-lt"/>
              <a:buAutoNum type="arabicPeriod"/>
            </a:pPr>
            <a:r>
              <a:rPr lang="de-DE" dirty="0" err="1" smtClean="0"/>
              <a:t>Splines</a:t>
            </a:r>
            <a:endParaRPr lang="de-DE" dirty="0" smtClean="0"/>
          </a:p>
          <a:p>
            <a:pPr marL="342900" indent="-342900">
              <a:buFont typeface="+mj-lt"/>
              <a:buAutoNum type="arabicPeriod"/>
            </a:pPr>
            <a:r>
              <a:rPr lang="de-DE" dirty="0" smtClean="0"/>
              <a:t>Radiale Basisfunktionen</a:t>
            </a:r>
          </a:p>
          <a:p>
            <a:pPr marL="342900" indent="-342900">
              <a:buFont typeface="+mj-lt"/>
              <a:buAutoNum type="arabicPeriod"/>
            </a:pPr>
            <a:r>
              <a:rPr lang="de-DE" dirty="0" err="1" smtClean="0"/>
              <a:t>Sigmoidale</a:t>
            </a:r>
            <a:r>
              <a:rPr lang="de-DE" dirty="0" smtClean="0"/>
              <a:t> (logistische) Funktionen</a:t>
            </a:r>
            <a:endParaRPr lang="de-DE" dirty="0"/>
          </a:p>
        </p:txBody>
      </p:sp>
      <p:graphicFrame>
        <p:nvGraphicFramePr>
          <p:cNvPr id="168963" name="Object 3"/>
          <p:cNvGraphicFramePr>
            <a:graphicFrameLocks noChangeAspect="1"/>
          </p:cNvGraphicFramePr>
          <p:nvPr/>
        </p:nvGraphicFramePr>
        <p:xfrm>
          <a:off x="997025" y="5710238"/>
          <a:ext cx="2782887" cy="912812"/>
        </p:xfrm>
        <a:graphic>
          <a:graphicData uri="http://schemas.openxmlformats.org/presentationml/2006/ole">
            <p:oleObj spid="_x0000_s168963" name="Formel" r:id="rId4" imgW="1562040" imgH="507960" progId="Equation.3">
              <p:embed/>
            </p:oleObj>
          </a:graphicData>
        </a:graphic>
      </p:graphicFrame>
      <p:graphicFrame>
        <p:nvGraphicFramePr>
          <p:cNvPr id="168964" name="Object 4"/>
          <p:cNvGraphicFramePr>
            <a:graphicFrameLocks noChangeAspect="1"/>
          </p:cNvGraphicFramePr>
          <p:nvPr/>
        </p:nvGraphicFramePr>
        <p:xfrm>
          <a:off x="971600" y="5155853"/>
          <a:ext cx="1063625" cy="433387"/>
        </p:xfrm>
        <a:graphic>
          <a:graphicData uri="http://schemas.openxmlformats.org/presentationml/2006/ole">
            <p:oleObj spid="_x0000_s168964" name="Formel" r:id="rId5" imgW="596880" imgH="2412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971600" y="807095"/>
            <a:ext cx="7848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/>
              <a:t>Kernel-Methoden</a:t>
            </a:r>
            <a:endParaRPr lang="de-DE" sz="2400" dirty="0"/>
          </a:p>
        </p:txBody>
      </p:sp>
      <p:sp>
        <p:nvSpPr>
          <p:cNvPr id="3" name="Textfeld 2"/>
          <p:cNvSpPr txBox="1"/>
          <p:nvPr/>
        </p:nvSpPr>
        <p:spPr>
          <a:xfrm>
            <a:off x="971600" y="1412776"/>
            <a:ext cx="56166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smtClean="0"/>
              <a:t>Support </a:t>
            </a:r>
            <a:r>
              <a:rPr lang="de-DE" sz="2000" dirty="0" err="1" smtClean="0"/>
              <a:t>Vector</a:t>
            </a:r>
            <a:r>
              <a:rPr lang="de-DE" sz="2000" dirty="0" smtClean="0"/>
              <a:t> Machines</a:t>
            </a:r>
            <a:endParaRPr lang="de-DE" sz="2000" dirty="0"/>
          </a:p>
        </p:txBody>
      </p:sp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2988" y="2060575"/>
            <a:ext cx="4787900" cy="595313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57377" y="4221088"/>
            <a:ext cx="3686623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37219" name="Object 3"/>
          <p:cNvGraphicFramePr>
            <a:graphicFrameLocks noChangeAspect="1"/>
          </p:cNvGraphicFramePr>
          <p:nvPr/>
        </p:nvGraphicFramePr>
        <p:xfrm>
          <a:off x="1043608" y="2924944"/>
          <a:ext cx="4908550" cy="774700"/>
        </p:xfrm>
        <a:graphic>
          <a:graphicData uri="http://schemas.openxmlformats.org/presentationml/2006/ole">
            <p:oleObj spid="_x0000_s137219" name="Formel" r:id="rId5" imgW="2755800" imgH="431640" progId="Equation.3">
              <p:embed/>
            </p:oleObj>
          </a:graphicData>
        </a:graphic>
      </p:graphicFrame>
      <p:sp>
        <p:nvSpPr>
          <p:cNvPr id="11" name="Textfeld 10"/>
          <p:cNvSpPr txBox="1"/>
          <p:nvPr/>
        </p:nvSpPr>
        <p:spPr>
          <a:xfrm>
            <a:off x="3923928" y="2420888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Nebenbedingung</a:t>
            </a:r>
            <a:endParaRPr lang="de-DE" dirty="0"/>
          </a:p>
        </p:txBody>
      </p:sp>
      <p:cxnSp>
        <p:nvCxnSpPr>
          <p:cNvPr id="13" name="Gerade Verbindung mit Pfeil 12"/>
          <p:cNvCxnSpPr/>
          <p:nvPr/>
        </p:nvCxnSpPr>
        <p:spPr>
          <a:xfrm>
            <a:off x="4644008" y="2708920"/>
            <a:ext cx="0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feld 13"/>
          <p:cNvSpPr txBox="1"/>
          <p:nvPr/>
        </p:nvSpPr>
        <p:spPr>
          <a:xfrm>
            <a:off x="899592" y="3933056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„Loss-Funktion“</a:t>
            </a:r>
            <a:endParaRPr lang="de-DE" dirty="0"/>
          </a:p>
        </p:txBody>
      </p:sp>
      <p:cxnSp>
        <p:nvCxnSpPr>
          <p:cNvPr id="16" name="Gerade Verbindung mit Pfeil 15"/>
          <p:cNvCxnSpPr/>
          <p:nvPr/>
        </p:nvCxnSpPr>
        <p:spPr>
          <a:xfrm flipV="1">
            <a:off x="1691680" y="3573016"/>
            <a:ext cx="0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feld 16"/>
          <p:cNvSpPr txBox="1"/>
          <p:nvPr/>
        </p:nvSpPr>
        <p:spPr>
          <a:xfrm>
            <a:off x="2699792" y="3933056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 smtClean="0"/>
              <a:t>Regularisierungsterm</a:t>
            </a:r>
            <a:endParaRPr lang="de-DE" dirty="0" smtClean="0"/>
          </a:p>
        </p:txBody>
      </p:sp>
      <p:graphicFrame>
        <p:nvGraphicFramePr>
          <p:cNvPr id="137220" name="Object 4"/>
          <p:cNvGraphicFramePr>
            <a:graphicFrameLocks noChangeAspect="1"/>
          </p:cNvGraphicFramePr>
          <p:nvPr/>
        </p:nvGraphicFramePr>
        <p:xfrm>
          <a:off x="6457950" y="3132386"/>
          <a:ext cx="2419350" cy="728662"/>
        </p:xfrm>
        <a:graphic>
          <a:graphicData uri="http://schemas.openxmlformats.org/presentationml/2006/ole">
            <p:oleObj spid="_x0000_s137220" name="Formel" r:id="rId6" imgW="1358640" imgH="406080" progId="Equation.3">
              <p:embed/>
            </p:oleObj>
          </a:graphicData>
        </a:graphic>
      </p:graphicFrame>
      <p:sp>
        <p:nvSpPr>
          <p:cNvPr id="15" name="Textfeld 14"/>
          <p:cNvSpPr txBox="1"/>
          <p:nvPr/>
        </p:nvSpPr>
        <p:spPr>
          <a:xfrm>
            <a:off x="971600" y="5013176"/>
            <a:ext cx="40324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/>
              <a:t>Es gehen nur die Punkte ein, die als Support-Vektoren dienen, -- die anderen nicht! </a:t>
            </a:r>
            <a:endParaRPr lang="de-DE" sz="1600" dirty="0"/>
          </a:p>
        </p:txBody>
      </p:sp>
      <p:cxnSp>
        <p:nvCxnSpPr>
          <p:cNvPr id="19" name="Gerade Verbindung mit Pfeil 18"/>
          <p:cNvCxnSpPr/>
          <p:nvPr/>
        </p:nvCxnSpPr>
        <p:spPr>
          <a:xfrm flipV="1">
            <a:off x="2843808" y="3573016"/>
            <a:ext cx="0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feld 19"/>
          <p:cNvSpPr txBox="1"/>
          <p:nvPr/>
        </p:nvSpPr>
        <p:spPr>
          <a:xfrm>
            <a:off x="3707904" y="3573016"/>
            <a:ext cx="23042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/>
              <a:t>Lagrange-Faktor</a:t>
            </a:r>
            <a:endParaRPr lang="de-DE" sz="1400" dirty="0"/>
          </a:p>
        </p:txBody>
      </p:sp>
      <p:cxnSp>
        <p:nvCxnSpPr>
          <p:cNvPr id="22" name="Gerade Verbindung mit Pfeil 21"/>
          <p:cNvCxnSpPr/>
          <p:nvPr/>
        </p:nvCxnSpPr>
        <p:spPr>
          <a:xfrm flipH="1" flipV="1">
            <a:off x="3779912" y="3501008"/>
            <a:ext cx="72008" cy="1440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  <p:bldP spid="17" grpId="0"/>
      <p:bldP spid="15" grpId="0"/>
      <p:bldP spid="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1043608" y="1988840"/>
            <a:ext cx="748883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/>
              <a:t>Der Effekt unabhängiger Variablen auf abhängige Variablen wird untersucht, -</a:t>
            </a:r>
          </a:p>
          <a:p>
            <a:r>
              <a:rPr lang="de-DE" sz="1600" dirty="0" smtClean="0"/>
              <a:t> </a:t>
            </a:r>
          </a:p>
          <a:p>
            <a:pPr marL="342900" indent="-342900">
              <a:buFont typeface="+mj-lt"/>
              <a:buAutoNum type="arabicPeriod"/>
            </a:pPr>
            <a:r>
              <a:rPr lang="de-DE" sz="1600" dirty="0" smtClean="0"/>
              <a:t>Welchen </a:t>
            </a:r>
            <a:r>
              <a:rPr lang="de-DE" sz="1600" dirty="0" err="1" smtClean="0"/>
              <a:t>Einfluß</a:t>
            </a:r>
            <a:r>
              <a:rPr lang="de-DE" sz="1600" dirty="0" smtClean="0"/>
              <a:t> haben Lehrmethoden auf Schüler/Studenten verschiedenen Geschlechts, verschiedener Herkunft, </a:t>
            </a:r>
            <a:r>
              <a:rPr lang="de-DE" sz="1600" dirty="0" err="1" smtClean="0"/>
              <a:t>etc</a:t>
            </a:r>
            <a:endParaRPr lang="de-DE" sz="1600" dirty="0" smtClean="0"/>
          </a:p>
          <a:p>
            <a:pPr marL="342900" indent="-342900">
              <a:buFont typeface="+mj-lt"/>
              <a:buAutoNum type="arabicPeriod"/>
            </a:pPr>
            <a:r>
              <a:rPr lang="de-DE" sz="1600" dirty="0" smtClean="0"/>
              <a:t>Analog: Effekt verschiedener Therapieformen  auf Patienten verschiedenen Geschlechts, verschiedenem Alter, verschiedenem Bildungsgrad, </a:t>
            </a:r>
            <a:r>
              <a:rPr lang="de-DE" sz="1600" dirty="0" err="1" smtClean="0"/>
              <a:t>etc</a:t>
            </a:r>
            <a:endParaRPr lang="de-DE" sz="1600" dirty="0" smtClean="0"/>
          </a:p>
          <a:p>
            <a:pPr marL="342900" indent="-342900">
              <a:buFont typeface="+mj-lt"/>
              <a:buAutoNum type="arabicPeriod"/>
            </a:pPr>
            <a:r>
              <a:rPr lang="de-DE" sz="1600" dirty="0" smtClean="0"/>
              <a:t>Unterscheiden sich Mitglieder verschiedener Gruppen durch Werte auf bestimmten Variablen, </a:t>
            </a:r>
            <a:r>
              <a:rPr lang="de-DE" sz="1600" dirty="0" err="1" smtClean="0"/>
              <a:t>etc</a:t>
            </a:r>
            <a:endParaRPr lang="de-DE" sz="1600" dirty="0" smtClean="0"/>
          </a:p>
          <a:p>
            <a:pPr marL="342900" indent="-342900">
              <a:buFont typeface="+mj-lt"/>
              <a:buAutoNum type="arabicPeriod"/>
            </a:pPr>
            <a:r>
              <a:rPr lang="de-DE" sz="1600" dirty="0" err="1" smtClean="0"/>
              <a:t>fMRI</a:t>
            </a:r>
            <a:r>
              <a:rPr lang="de-DE" sz="1600" dirty="0" smtClean="0"/>
              <a:t>: Unter welchen Bedingungen finden sich Aktivierungen bestimmter </a:t>
            </a:r>
            <a:r>
              <a:rPr lang="de-DE" sz="1600" dirty="0" err="1" smtClean="0"/>
              <a:t>Voxel</a:t>
            </a:r>
            <a:r>
              <a:rPr lang="de-DE" sz="1600" dirty="0" smtClean="0"/>
              <a:t>?</a:t>
            </a:r>
            <a:endParaRPr lang="de-DE" sz="1600" dirty="0"/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971600" y="836712"/>
            <a:ext cx="491648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de-DE" sz="2000" dirty="0" smtClean="0"/>
              <a:t>Zum Allgemeinen Linearen Modell (ALM)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971600" y="5157192"/>
            <a:ext cx="74888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/>
              <a:t>Rolle der Kovarianzen zwischen den unabhängigen Variablen, additives, unabhängiges „Rauschen“, </a:t>
            </a:r>
            <a:r>
              <a:rPr lang="de-DE" sz="1600" dirty="0" err="1" smtClean="0"/>
              <a:t>etc</a:t>
            </a:r>
            <a:endParaRPr lang="de-DE" sz="1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971600" y="1702549"/>
            <a:ext cx="777686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 smtClean="0"/>
              <a:t>Problem</a:t>
            </a:r>
            <a:r>
              <a:rPr lang="de-DE" dirty="0" smtClean="0"/>
              <a:t>: die Punktekonfigurationen sind oft nicht konvex und deswegen nicht durch Geraden Ebenen, Hyperebenen trennbar.</a:t>
            </a:r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971600" y="2505670"/>
            <a:ext cx="47525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Kombination von Methoden:</a:t>
            </a:r>
          </a:p>
          <a:p>
            <a:pPr marL="342900" indent="-342900">
              <a:buFont typeface="+mj-lt"/>
              <a:buAutoNum type="arabicPeriod"/>
            </a:pPr>
            <a:r>
              <a:rPr lang="de-DE" dirty="0" smtClean="0"/>
              <a:t>Kernel-Methoden</a:t>
            </a:r>
          </a:p>
          <a:p>
            <a:pPr marL="342900" indent="-342900">
              <a:buFont typeface="+mj-lt"/>
              <a:buAutoNum type="arabicPeriod"/>
            </a:pPr>
            <a:r>
              <a:rPr lang="de-DE" dirty="0" smtClean="0"/>
              <a:t>Support </a:t>
            </a:r>
            <a:r>
              <a:rPr lang="de-DE" dirty="0" err="1" smtClean="0"/>
              <a:t>Vector</a:t>
            </a:r>
            <a:r>
              <a:rPr lang="de-DE" dirty="0" smtClean="0"/>
              <a:t> Machines (SVM)</a:t>
            </a:r>
            <a:endParaRPr lang="de-DE" dirty="0"/>
          </a:p>
        </p:txBody>
      </p:sp>
      <p:sp>
        <p:nvSpPr>
          <p:cNvPr id="5" name="Textfeld 4"/>
          <p:cNvSpPr txBox="1"/>
          <p:nvPr/>
        </p:nvSpPr>
        <p:spPr>
          <a:xfrm>
            <a:off x="971600" y="3645024"/>
            <a:ext cx="77768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Kernel-Methoden: durch Transformation in einen </a:t>
            </a:r>
            <a:r>
              <a:rPr lang="de-DE" dirty="0" err="1" smtClean="0"/>
              <a:t>höherdimensionalen</a:t>
            </a:r>
            <a:r>
              <a:rPr lang="de-DE" dirty="0" smtClean="0"/>
              <a:t> Raum (Merkmalsraum) werden Konfigurationen separierbar  (Kernel-Trick).</a:t>
            </a:r>
            <a:endParaRPr lang="de-DE" dirty="0"/>
          </a:p>
        </p:txBody>
      </p:sp>
      <p:sp>
        <p:nvSpPr>
          <p:cNvPr id="6" name="Textfeld 5"/>
          <p:cNvSpPr txBox="1"/>
          <p:nvPr/>
        </p:nvSpPr>
        <p:spPr>
          <a:xfrm>
            <a:off x="971600" y="4581128"/>
            <a:ext cx="67687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SVM: sind eine Klasse  eigentlich linearer Klassifikationsverfahren – sie werden im </a:t>
            </a:r>
            <a:r>
              <a:rPr lang="de-DE" dirty="0" err="1" smtClean="0"/>
              <a:t>höherdimensionalen</a:t>
            </a:r>
            <a:r>
              <a:rPr lang="de-DE" dirty="0" smtClean="0"/>
              <a:t> Merkmalsraum angewandt.</a:t>
            </a:r>
            <a:endParaRPr lang="de-DE" dirty="0"/>
          </a:p>
        </p:txBody>
      </p:sp>
      <p:sp>
        <p:nvSpPr>
          <p:cNvPr id="7" name="Textfeld 6"/>
          <p:cNvSpPr txBox="1"/>
          <p:nvPr/>
        </p:nvSpPr>
        <p:spPr>
          <a:xfrm>
            <a:off x="971600" y="5373216"/>
            <a:ext cx="74888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Der Witz an der Sache: die Transformation </a:t>
            </a:r>
            <a:r>
              <a:rPr lang="de-DE" dirty="0" err="1" smtClean="0"/>
              <a:t>muß</a:t>
            </a:r>
            <a:r>
              <a:rPr lang="de-DE" dirty="0" smtClean="0"/>
              <a:t> nicht explizit durchgeführt werden!</a:t>
            </a:r>
            <a:endParaRPr lang="de-DE" dirty="0"/>
          </a:p>
        </p:txBody>
      </p:sp>
      <p:sp>
        <p:nvSpPr>
          <p:cNvPr id="8" name="Textfeld 7"/>
          <p:cNvSpPr txBox="1"/>
          <p:nvPr/>
        </p:nvSpPr>
        <p:spPr>
          <a:xfrm>
            <a:off x="971600" y="807095"/>
            <a:ext cx="7848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/>
              <a:t>Kernel-Methoden</a:t>
            </a:r>
            <a:endParaRPr lang="de-DE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971600" y="807095"/>
            <a:ext cx="7848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/>
              <a:t>Kernel-Methoden</a:t>
            </a:r>
            <a:endParaRPr lang="de-DE" sz="2400" dirty="0"/>
          </a:p>
        </p:txBody>
      </p:sp>
      <p:sp>
        <p:nvSpPr>
          <p:cNvPr id="3" name="Textfeld 2"/>
          <p:cNvSpPr txBox="1"/>
          <p:nvPr/>
        </p:nvSpPr>
        <p:spPr>
          <a:xfrm>
            <a:off x="971600" y="1628800"/>
            <a:ext cx="54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Zum Begriff des Kerns: </a:t>
            </a:r>
            <a:endParaRPr lang="de-DE" dirty="0"/>
          </a:p>
        </p:txBody>
      </p:sp>
      <p:graphicFrame>
        <p:nvGraphicFramePr>
          <p:cNvPr id="63490" name="Object 2"/>
          <p:cNvGraphicFramePr>
            <a:graphicFrameLocks noChangeAspect="1"/>
          </p:cNvGraphicFramePr>
          <p:nvPr/>
        </p:nvGraphicFramePr>
        <p:xfrm>
          <a:off x="1077913" y="2204864"/>
          <a:ext cx="2622550" cy="803275"/>
        </p:xfrm>
        <a:graphic>
          <a:graphicData uri="http://schemas.openxmlformats.org/presentationml/2006/ole">
            <p:oleObj spid="_x0000_s63490" name="Formel" r:id="rId3" imgW="1917360" imgH="583920" progId="Equation.3">
              <p:embed/>
            </p:oleObj>
          </a:graphicData>
        </a:graphic>
      </p:graphicFrame>
      <p:graphicFrame>
        <p:nvGraphicFramePr>
          <p:cNvPr id="63491" name="Object 3"/>
          <p:cNvGraphicFramePr>
            <a:graphicFrameLocks noChangeAspect="1"/>
          </p:cNvGraphicFramePr>
          <p:nvPr/>
        </p:nvGraphicFramePr>
        <p:xfrm>
          <a:off x="1043608" y="3933056"/>
          <a:ext cx="5453063" cy="908050"/>
        </p:xfrm>
        <a:graphic>
          <a:graphicData uri="http://schemas.openxmlformats.org/presentationml/2006/ole">
            <p:oleObj spid="_x0000_s63491" name="Formel" r:id="rId4" imgW="3987720" imgH="660240" progId="Equation.3">
              <p:embed/>
            </p:oleObj>
          </a:graphicData>
        </a:graphic>
      </p:graphicFrame>
      <p:sp>
        <p:nvSpPr>
          <p:cNvPr id="6" name="Textfeld 5"/>
          <p:cNvSpPr txBox="1"/>
          <p:nvPr/>
        </p:nvSpPr>
        <p:spPr>
          <a:xfrm>
            <a:off x="971600" y="3284984"/>
            <a:ext cx="55446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Kerne sind als </a:t>
            </a:r>
            <a:r>
              <a:rPr lang="de-DE" dirty="0" err="1" smtClean="0"/>
              <a:t>Skalarprodukte</a:t>
            </a:r>
            <a:r>
              <a:rPr lang="de-DE" dirty="0" smtClean="0"/>
              <a:t> definiert!</a:t>
            </a:r>
            <a:endParaRPr lang="de-DE" dirty="0"/>
          </a:p>
        </p:txBody>
      </p:sp>
      <p:graphicFrame>
        <p:nvGraphicFramePr>
          <p:cNvPr id="63492" name="Object 4"/>
          <p:cNvGraphicFramePr>
            <a:graphicFrameLocks noChangeAspect="1"/>
          </p:cNvGraphicFramePr>
          <p:nvPr/>
        </p:nvGraphicFramePr>
        <p:xfrm>
          <a:off x="1035223" y="5013325"/>
          <a:ext cx="4760913" cy="593725"/>
        </p:xfrm>
        <a:graphic>
          <a:graphicData uri="http://schemas.openxmlformats.org/presentationml/2006/ole">
            <p:oleObj spid="_x0000_s63492" name="Formel" r:id="rId5" imgW="3479760" imgH="431640" progId="Equation.3">
              <p:embed/>
            </p:oleObj>
          </a:graphicData>
        </a:graphic>
      </p:graphicFrame>
      <p:graphicFrame>
        <p:nvGraphicFramePr>
          <p:cNvPr id="63493" name="Object 5"/>
          <p:cNvGraphicFramePr>
            <a:graphicFrameLocks noChangeAspect="1"/>
          </p:cNvGraphicFramePr>
          <p:nvPr/>
        </p:nvGraphicFramePr>
        <p:xfrm>
          <a:off x="1043608" y="6034088"/>
          <a:ext cx="3822700" cy="279400"/>
        </p:xfrm>
        <a:graphic>
          <a:graphicData uri="http://schemas.openxmlformats.org/presentationml/2006/ole">
            <p:oleObj spid="_x0000_s63493" name="Formel" r:id="rId6" imgW="2793960" imgH="203040" progId="Equation.3">
              <p:embed/>
            </p:oleObj>
          </a:graphicData>
        </a:graphic>
      </p:graphicFrame>
      <p:sp>
        <p:nvSpPr>
          <p:cNvPr id="9" name="Textfeld 8"/>
          <p:cNvSpPr txBox="1"/>
          <p:nvPr/>
        </p:nvSpPr>
        <p:spPr>
          <a:xfrm>
            <a:off x="5868144" y="2258288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Fourier-Transformierte:</a:t>
            </a:r>
            <a:endParaRPr lang="de-DE" dirty="0"/>
          </a:p>
        </p:txBody>
      </p:sp>
      <p:graphicFrame>
        <p:nvGraphicFramePr>
          <p:cNvPr id="63496" name="Object 8"/>
          <p:cNvGraphicFramePr>
            <a:graphicFrameLocks noChangeAspect="1"/>
          </p:cNvGraphicFramePr>
          <p:nvPr/>
        </p:nvGraphicFramePr>
        <p:xfrm>
          <a:off x="5932488" y="2771775"/>
          <a:ext cx="2311400" cy="647700"/>
        </p:xfrm>
        <a:graphic>
          <a:graphicData uri="http://schemas.openxmlformats.org/presentationml/2006/ole">
            <p:oleObj spid="_x0000_s63496" name="Formel" r:id="rId7" imgW="1676160" imgH="469800" progId="Equation.3">
              <p:embed/>
            </p:oleObj>
          </a:graphicData>
        </a:graphic>
      </p:graphicFrame>
      <p:sp>
        <p:nvSpPr>
          <p:cNvPr id="13" name="Textfeld 12"/>
          <p:cNvSpPr txBox="1"/>
          <p:nvPr/>
        </p:nvSpPr>
        <p:spPr>
          <a:xfrm>
            <a:off x="7236296" y="3491716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Kern!</a:t>
            </a:r>
            <a:endParaRPr lang="de-DE" dirty="0"/>
          </a:p>
        </p:txBody>
      </p:sp>
      <p:cxnSp>
        <p:nvCxnSpPr>
          <p:cNvPr id="17" name="Gerade Verbindung mit Pfeil 16"/>
          <p:cNvCxnSpPr/>
          <p:nvPr/>
        </p:nvCxnSpPr>
        <p:spPr>
          <a:xfrm flipH="1" flipV="1">
            <a:off x="7452320" y="3203684"/>
            <a:ext cx="36004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3497" name="Object 9"/>
          <p:cNvGraphicFramePr>
            <a:graphicFrameLocks noChangeAspect="1"/>
          </p:cNvGraphicFramePr>
          <p:nvPr/>
        </p:nvGraphicFramePr>
        <p:xfrm>
          <a:off x="7253288" y="4365104"/>
          <a:ext cx="1487487" cy="280987"/>
        </p:xfrm>
        <a:graphic>
          <a:graphicData uri="http://schemas.openxmlformats.org/presentationml/2006/ole">
            <p:oleObj spid="_x0000_s63497" name="Formel" r:id="rId8" imgW="1079280" imgH="203040" progId="Equation.3">
              <p:embed/>
            </p:oleObj>
          </a:graphicData>
        </a:graphic>
      </p:graphicFrame>
      <p:sp>
        <p:nvSpPr>
          <p:cNvPr id="19" name="Textfeld 18"/>
          <p:cNvSpPr txBox="1"/>
          <p:nvPr/>
        </p:nvSpPr>
        <p:spPr>
          <a:xfrm>
            <a:off x="7236296" y="4653136"/>
            <a:ext cx="17281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/>
              <a:t>Bilden eine </a:t>
            </a:r>
            <a:r>
              <a:rPr lang="de-DE" sz="1400" dirty="0" err="1" smtClean="0"/>
              <a:t>orthonormale</a:t>
            </a:r>
            <a:r>
              <a:rPr lang="de-DE" sz="1400" dirty="0" smtClean="0"/>
              <a:t> Basis!</a:t>
            </a:r>
            <a:endParaRPr lang="de-DE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3" grpId="0"/>
      <p:bldP spid="19" grpId="0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971600" y="807095"/>
            <a:ext cx="7848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/>
              <a:t>Kernel-Methoden</a:t>
            </a:r>
            <a:endParaRPr lang="de-DE" sz="2400" dirty="0"/>
          </a:p>
        </p:txBody>
      </p:sp>
      <p:sp>
        <p:nvSpPr>
          <p:cNvPr id="3" name="Textfeld 2"/>
          <p:cNvSpPr txBox="1"/>
          <p:nvPr/>
        </p:nvSpPr>
        <p:spPr>
          <a:xfrm>
            <a:off x="971600" y="2348880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 smtClean="0"/>
              <a:t>Representer</a:t>
            </a:r>
            <a:r>
              <a:rPr lang="de-DE" dirty="0" smtClean="0"/>
              <a:t>-Theorem</a:t>
            </a:r>
            <a:endParaRPr lang="de-DE" dirty="0"/>
          </a:p>
        </p:txBody>
      </p:sp>
      <p:graphicFrame>
        <p:nvGraphicFramePr>
          <p:cNvPr id="65539" name="Object 3"/>
          <p:cNvGraphicFramePr>
            <a:graphicFrameLocks noChangeAspect="1"/>
          </p:cNvGraphicFramePr>
          <p:nvPr/>
        </p:nvGraphicFramePr>
        <p:xfrm>
          <a:off x="3419872" y="2204864"/>
          <a:ext cx="1871663" cy="638175"/>
        </p:xfrm>
        <a:graphic>
          <a:graphicData uri="http://schemas.openxmlformats.org/presentationml/2006/ole">
            <p:oleObj spid="_x0000_s65539" name="Formel" r:id="rId3" imgW="1269720" imgH="431640" progId="Equation.3">
              <p:embed/>
            </p:oleObj>
          </a:graphicData>
        </a:graphic>
      </p:graphicFrame>
      <p:sp>
        <p:nvSpPr>
          <p:cNvPr id="6" name="Textfeld 5"/>
          <p:cNvSpPr txBox="1"/>
          <p:nvPr/>
        </p:nvSpPr>
        <p:spPr>
          <a:xfrm>
            <a:off x="971600" y="3356992"/>
            <a:ext cx="75608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Bestimmte Klassifizierungsprobleme werden in einem hochdimensionalen Raum (möglicherweise unendlich-dimensional) gelöst. Die Lösungen können als Linearkombinationen an bestimmten Stellen, die durch die </a:t>
            </a:r>
            <a:r>
              <a:rPr lang="de-DE" dirty="0" err="1" smtClean="0"/>
              <a:t>Trainungsstichprobe</a:t>
            </a:r>
            <a:r>
              <a:rPr lang="de-DE" dirty="0" smtClean="0"/>
              <a:t> erzeugt werden, dargestellt werden. 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9154" name="Object 2"/>
          <p:cNvGraphicFramePr>
            <a:graphicFrameLocks noChangeAspect="1"/>
          </p:cNvGraphicFramePr>
          <p:nvPr/>
        </p:nvGraphicFramePr>
        <p:xfrm>
          <a:off x="1043608" y="1783408"/>
          <a:ext cx="5459207" cy="853504"/>
        </p:xfrm>
        <a:graphic>
          <a:graphicData uri="http://schemas.openxmlformats.org/presentationml/2006/ole">
            <p:oleObj spid="_x0000_s49154" name="Formel" r:id="rId3" imgW="4330440" imgH="672840" progId="Equation.3">
              <p:embed/>
            </p:oleObj>
          </a:graphicData>
        </a:graphic>
      </p:graphicFrame>
      <p:graphicFrame>
        <p:nvGraphicFramePr>
          <p:cNvPr id="49155" name="Object 3"/>
          <p:cNvGraphicFramePr>
            <a:graphicFrameLocks noChangeAspect="1"/>
          </p:cNvGraphicFramePr>
          <p:nvPr/>
        </p:nvGraphicFramePr>
        <p:xfrm>
          <a:off x="1085974" y="2982913"/>
          <a:ext cx="3702050" cy="665162"/>
        </p:xfrm>
        <a:graphic>
          <a:graphicData uri="http://schemas.openxmlformats.org/presentationml/2006/ole">
            <p:oleObj spid="_x0000_s49155" name="Formel" r:id="rId4" imgW="2984400" imgH="533160" progId="Equation.3">
              <p:embed/>
            </p:oleObj>
          </a:graphicData>
        </a:graphic>
      </p:graphicFrame>
      <p:pic>
        <p:nvPicPr>
          <p:cNvPr id="4915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71600" y="4293096"/>
            <a:ext cx="2692400" cy="2060575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  <p:pic>
        <p:nvPicPr>
          <p:cNvPr id="49157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93632" y="4005064"/>
            <a:ext cx="4366800" cy="2108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feld 6"/>
          <p:cNvSpPr txBox="1"/>
          <p:nvPr/>
        </p:nvSpPr>
        <p:spPr>
          <a:xfrm>
            <a:off x="971600" y="807095"/>
            <a:ext cx="7848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/>
              <a:t>Kernel-Methoden</a:t>
            </a:r>
            <a:endParaRPr lang="de-DE" sz="2400" dirty="0"/>
          </a:p>
        </p:txBody>
      </p:sp>
      <p:sp>
        <p:nvSpPr>
          <p:cNvPr id="8" name="Textfeld 7"/>
          <p:cNvSpPr txBox="1"/>
          <p:nvPr/>
        </p:nvSpPr>
        <p:spPr>
          <a:xfrm flipH="1">
            <a:off x="971600" y="6021288"/>
            <a:ext cx="49948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hlinkClick r:id="rId7"/>
              </a:rPr>
              <a:t>http://www.youtube.com/watch?v=3liCbRZPrZA</a:t>
            </a:r>
            <a:endParaRPr lang="de-DE" dirty="0" smtClean="0"/>
          </a:p>
          <a:p>
            <a:r>
              <a:rPr lang="de-DE" dirty="0" smtClean="0">
                <a:hlinkClick r:id="rId8"/>
              </a:rPr>
              <a:t>http://www.youtube.com/watch?v=9NrALgHFwTo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0179" name="Object 3"/>
          <p:cNvGraphicFramePr>
            <a:graphicFrameLocks noChangeAspect="1"/>
          </p:cNvGraphicFramePr>
          <p:nvPr/>
        </p:nvGraphicFramePr>
        <p:xfrm>
          <a:off x="1043608" y="2979291"/>
          <a:ext cx="1441450" cy="593725"/>
        </p:xfrm>
        <a:graphic>
          <a:graphicData uri="http://schemas.openxmlformats.org/presentationml/2006/ole">
            <p:oleObj spid="_x0000_s50179" name="Formel" r:id="rId3" imgW="1054080" imgH="431640" progId="Equation.3">
              <p:embed/>
            </p:oleObj>
          </a:graphicData>
        </a:graphic>
      </p:graphicFrame>
      <p:sp>
        <p:nvSpPr>
          <p:cNvPr id="8" name="Textfeld 7"/>
          <p:cNvSpPr txBox="1"/>
          <p:nvPr/>
        </p:nvSpPr>
        <p:spPr>
          <a:xfrm>
            <a:off x="971600" y="5733256"/>
            <a:ext cx="7560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Man </a:t>
            </a:r>
            <a:r>
              <a:rPr lang="de-DE" dirty="0" err="1" smtClean="0"/>
              <a:t>muß</a:t>
            </a:r>
            <a:r>
              <a:rPr lang="de-DE" dirty="0" smtClean="0"/>
              <a:t> gar nicht im Merkmalsraum rechnen, sondern kann im Input-Raum bleiben!</a:t>
            </a:r>
            <a:endParaRPr lang="de-DE" dirty="0"/>
          </a:p>
        </p:txBody>
      </p:sp>
      <p:sp>
        <p:nvSpPr>
          <p:cNvPr id="9" name="Textfeld 8"/>
          <p:cNvSpPr txBox="1"/>
          <p:nvPr/>
        </p:nvSpPr>
        <p:spPr>
          <a:xfrm>
            <a:off x="971600" y="1700808"/>
            <a:ext cx="75608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/>
              <a:t>Problem:  Man betrachtet ein Röntgen- , OCT- oder </a:t>
            </a:r>
            <a:r>
              <a:rPr lang="de-DE" sz="1600" dirty="0" err="1" smtClean="0"/>
              <a:t>fMRI</a:t>
            </a:r>
            <a:r>
              <a:rPr lang="de-DE" sz="1600" dirty="0" smtClean="0"/>
              <a:t>-Bild mit 150 x 150 oder mehr  Pixeln, das bedeutet 22 500 Bildpunkte = Prädiktoren, - und jetzt noch eine Transformation in einen noch </a:t>
            </a:r>
            <a:r>
              <a:rPr lang="de-DE" sz="1600" dirty="0" err="1" smtClean="0"/>
              <a:t>höherdimensionalen</a:t>
            </a:r>
            <a:r>
              <a:rPr lang="de-DE" sz="1600" dirty="0" smtClean="0"/>
              <a:t> Raum?</a:t>
            </a:r>
            <a:endParaRPr lang="de-DE" sz="1600" dirty="0"/>
          </a:p>
        </p:txBody>
      </p:sp>
      <p:graphicFrame>
        <p:nvGraphicFramePr>
          <p:cNvPr id="50181" name="Object 5"/>
          <p:cNvGraphicFramePr>
            <a:graphicFrameLocks noChangeAspect="1"/>
          </p:cNvGraphicFramePr>
          <p:nvPr/>
        </p:nvGraphicFramePr>
        <p:xfrm>
          <a:off x="971600" y="3717032"/>
          <a:ext cx="3125787" cy="488950"/>
        </p:xfrm>
        <a:graphic>
          <a:graphicData uri="http://schemas.openxmlformats.org/presentationml/2006/ole">
            <p:oleObj spid="_x0000_s50181" name="Formel" r:id="rId4" imgW="2286000" imgH="355320" progId="Equation.3">
              <p:embed/>
            </p:oleObj>
          </a:graphicData>
        </a:graphic>
      </p:graphicFrame>
      <p:graphicFrame>
        <p:nvGraphicFramePr>
          <p:cNvPr id="50182" name="Object 6"/>
          <p:cNvGraphicFramePr>
            <a:graphicFrameLocks noChangeAspect="1"/>
          </p:cNvGraphicFramePr>
          <p:nvPr/>
        </p:nvGraphicFramePr>
        <p:xfrm>
          <a:off x="971600" y="4221163"/>
          <a:ext cx="2882900" cy="1257300"/>
        </p:xfrm>
        <a:graphic>
          <a:graphicData uri="http://schemas.openxmlformats.org/presentationml/2006/ole">
            <p:oleObj spid="_x0000_s50182" name="Formel" r:id="rId5" imgW="2108160" imgH="914400" progId="Equation.3">
              <p:embed/>
            </p:oleObj>
          </a:graphicData>
        </a:graphic>
      </p:graphicFrame>
      <p:sp>
        <p:nvSpPr>
          <p:cNvPr id="10" name="Textfeld 9"/>
          <p:cNvSpPr txBox="1"/>
          <p:nvPr/>
        </p:nvSpPr>
        <p:spPr>
          <a:xfrm>
            <a:off x="971600" y="807095"/>
            <a:ext cx="7848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/>
              <a:t>Kernel-Methoden</a:t>
            </a:r>
            <a:endParaRPr lang="de-DE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87438" y="2060575"/>
            <a:ext cx="4637087" cy="314325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  <p:pic>
        <p:nvPicPr>
          <p:cNvPr id="5530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54100" y="2746375"/>
            <a:ext cx="4165600" cy="118745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  <p:sp>
        <p:nvSpPr>
          <p:cNvPr id="5" name="Textfeld 4"/>
          <p:cNvSpPr txBox="1"/>
          <p:nvPr/>
        </p:nvSpPr>
        <p:spPr>
          <a:xfrm>
            <a:off x="971600" y="807095"/>
            <a:ext cx="7848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/>
              <a:t>Kernel-Methoden</a:t>
            </a:r>
            <a:endParaRPr lang="de-DE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971600" y="836712"/>
            <a:ext cx="7848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/>
              <a:t>Beispiel: Fragile X Syndrome </a:t>
            </a:r>
            <a:r>
              <a:rPr lang="de-DE" sz="2400" dirty="0" err="1" smtClean="0"/>
              <a:t>and</a:t>
            </a:r>
            <a:r>
              <a:rPr lang="de-DE" sz="2400" dirty="0" smtClean="0"/>
              <a:t> </a:t>
            </a:r>
            <a:r>
              <a:rPr lang="de-DE" sz="2400" dirty="0" err="1" smtClean="0"/>
              <a:t>Ideopathic</a:t>
            </a:r>
            <a:r>
              <a:rPr lang="de-DE" sz="2400" dirty="0" smtClean="0"/>
              <a:t>  </a:t>
            </a:r>
            <a:r>
              <a:rPr lang="de-DE" sz="2400" dirty="0" err="1" smtClean="0"/>
              <a:t>Autism</a:t>
            </a:r>
            <a:r>
              <a:rPr lang="de-DE" sz="2400" dirty="0" smtClean="0"/>
              <a:t> (1)</a:t>
            </a:r>
            <a:endParaRPr lang="de-DE" sz="2400" dirty="0"/>
          </a:p>
        </p:txBody>
      </p:sp>
      <p:sp>
        <p:nvSpPr>
          <p:cNvPr id="3" name="Textfeld 2"/>
          <p:cNvSpPr txBox="1"/>
          <p:nvPr/>
        </p:nvSpPr>
        <p:spPr>
          <a:xfrm>
            <a:off x="971600" y="5805264"/>
            <a:ext cx="748883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/>
              <a:t>Hoeft, F., Walter, E., </a:t>
            </a:r>
            <a:r>
              <a:rPr lang="de-DE" sz="1400" dirty="0" err="1" smtClean="0"/>
              <a:t>Lightbody</a:t>
            </a:r>
            <a:r>
              <a:rPr lang="de-DE" sz="1400" dirty="0" smtClean="0"/>
              <a:t>, A.A., </a:t>
            </a:r>
            <a:r>
              <a:rPr lang="de-DE" sz="1400" dirty="0" err="1" smtClean="0"/>
              <a:t>Hazlett</a:t>
            </a:r>
            <a:r>
              <a:rPr lang="de-DE" sz="1400" dirty="0" smtClean="0"/>
              <a:t>, </a:t>
            </a:r>
            <a:r>
              <a:rPr lang="de-DE" sz="1400" dirty="0" err="1" smtClean="0"/>
              <a:t>H.C.,Chang</a:t>
            </a:r>
            <a:r>
              <a:rPr lang="de-DE" sz="1400" dirty="0" smtClean="0"/>
              <a:t>, C., </a:t>
            </a:r>
            <a:r>
              <a:rPr lang="de-DE" sz="1400" dirty="0" err="1" smtClean="0"/>
              <a:t>Piven</a:t>
            </a:r>
            <a:r>
              <a:rPr lang="de-DE" sz="1400" dirty="0" smtClean="0"/>
              <a:t>, J., </a:t>
            </a:r>
            <a:r>
              <a:rPr lang="de-DE" sz="1400" dirty="0" err="1" smtClean="0"/>
              <a:t>Reiss</a:t>
            </a:r>
            <a:r>
              <a:rPr lang="de-DE" sz="1400" dirty="0" smtClean="0"/>
              <a:t>, A.L. (2011) </a:t>
            </a:r>
            <a:r>
              <a:rPr lang="de-DE" sz="1400" dirty="0" err="1" smtClean="0"/>
              <a:t>Neuroanatomical</a:t>
            </a:r>
            <a:r>
              <a:rPr lang="de-DE" sz="1400" dirty="0" smtClean="0"/>
              <a:t> </a:t>
            </a:r>
            <a:r>
              <a:rPr lang="de-DE" sz="1400" dirty="0" err="1" smtClean="0"/>
              <a:t>differences</a:t>
            </a:r>
            <a:r>
              <a:rPr lang="de-DE" sz="1400" dirty="0" smtClean="0"/>
              <a:t> in </a:t>
            </a:r>
            <a:r>
              <a:rPr lang="de-DE" sz="1400" dirty="0" err="1" smtClean="0"/>
              <a:t>toddler</a:t>
            </a:r>
            <a:r>
              <a:rPr lang="de-DE" sz="1400" dirty="0" smtClean="0"/>
              <a:t> </a:t>
            </a:r>
            <a:r>
              <a:rPr lang="de-DE" sz="1400" dirty="0" err="1" smtClean="0"/>
              <a:t>boys</a:t>
            </a:r>
            <a:r>
              <a:rPr lang="de-DE" sz="1400" dirty="0" smtClean="0"/>
              <a:t> </a:t>
            </a:r>
            <a:r>
              <a:rPr lang="de-DE" sz="1400" dirty="0" err="1" smtClean="0"/>
              <a:t>with</a:t>
            </a:r>
            <a:r>
              <a:rPr lang="de-DE" sz="1400" dirty="0" smtClean="0"/>
              <a:t> fragile X </a:t>
            </a:r>
            <a:r>
              <a:rPr lang="de-DE" sz="1400" dirty="0" err="1" smtClean="0"/>
              <a:t>syndrome</a:t>
            </a:r>
            <a:r>
              <a:rPr lang="de-DE" sz="1400" dirty="0" smtClean="0"/>
              <a:t> </a:t>
            </a:r>
            <a:r>
              <a:rPr lang="de-DE" sz="1400" dirty="0" err="1" smtClean="0"/>
              <a:t>and</a:t>
            </a:r>
            <a:r>
              <a:rPr lang="de-DE" sz="1400" dirty="0" smtClean="0"/>
              <a:t> </a:t>
            </a:r>
            <a:r>
              <a:rPr lang="de-DE" sz="1400" dirty="0" err="1" smtClean="0"/>
              <a:t>ideopathic</a:t>
            </a:r>
            <a:r>
              <a:rPr lang="de-DE" sz="1400" dirty="0" smtClean="0"/>
              <a:t> </a:t>
            </a:r>
            <a:r>
              <a:rPr lang="de-DE" sz="1400" dirty="0" err="1" smtClean="0"/>
              <a:t>autism</a:t>
            </a:r>
            <a:r>
              <a:rPr lang="de-DE" sz="1400" dirty="0" smtClean="0"/>
              <a:t>. </a:t>
            </a:r>
            <a:r>
              <a:rPr lang="de-DE" sz="1400" dirty="0" err="1" smtClean="0"/>
              <a:t>Arch</a:t>
            </a:r>
            <a:r>
              <a:rPr lang="de-DE" sz="1400" dirty="0" smtClean="0"/>
              <a:t>. Gen. </a:t>
            </a:r>
            <a:r>
              <a:rPr lang="de-DE" sz="1400" dirty="0" err="1" smtClean="0"/>
              <a:t>Psychiatry</a:t>
            </a:r>
            <a:r>
              <a:rPr lang="de-DE" sz="1400" dirty="0" smtClean="0"/>
              <a:t>, 68(3), 295-305</a:t>
            </a:r>
            <a:endParaRPr lang="de-DE" sz="1400" dirty="0"/>
          </a:p>
        </p:txBody>
      </p:sp>
      <p:sp>
        <p:nvSpPr>
          <p:cNvPr id="4" name="Textfeld 3"/>
          <p:cNvSpPr txBox="1"/>
          <p:nvPr/>
        </p:nvSpPr>
        <p:spPr>
          <a:xfrm>
            <a:off x="971600" y="1916832"/>
            <a:ext cx="748883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/>
              <a:t>Autismus: ätiologisch heterogene Störung der Neuroentwicklung ohne einheitliche Ätiologie oder Pathogenese. Spezialfall: Fragiles X Syndrom (FXS) – </a:t>
            </a:r>
          </a:p>
          <a:p>
            <a:r>
              <a:rPr lang="de-DE" sz="1600" dirty="0" smtClean="0"/>
              <a:t>Single-Gene Ursache für Autismus.</a:t>
            </a:r>
            <a:endParaRPr lang="de-DE" sz="1600" dirty="0"/>
          </a:p>
        </p:txBody>
      </p:sp>
      <p:sp>
        <p:nvSpPr>
          <p:cNvPr id="5" name="Textfeld 4"/>
          <p:cNvSpPr txBox="1"/>
          <p:nvPr/>
        </p:nvSpPr>
        <p:spPr>
          <a:xfrm>
            <a:off x="971600" y="3140968"/>
            <a:ext cx="770485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/>
              <a:t>Ziel: </a:t>
            </a:r>
            <a:r>
              <a:rPr lang="de-DE" sz="1600" dirty="0" err="1" smtClean="0"/>
              <a:t>morphometrische</a:t>
            </a:r>
            <a:r>
              <a:rPr lang="de-DE" sz="1600" dirty="0" smtClean="0"/>
              <a:t> Muster des gesamten Hirns in Bezug auf die Diskriminierbarkeit 2-3 jähriger Jungen: </a:t>
            </a:r>
          </a:p>
          <a:p>
            <a:r>
              <a:rPr lang="de-DE" sz="1600" dirty="0" smtClean="0"/>
              <a:t>Normale Jungen– </a:t>
            </a:r>
            <a:r>
              <a:rPr lang="de-DE" sz="1600" dirty="0" err="1" smtClean="0"/>
              <a:t>ideophathische</a:t>
            </a:r>
            <a:r>
              <a:rPr lang="de-DE" sz="1600" dirty="0" smtClean="0"/>
              <a:t> Autisten – FXS-Autisten</a:t>
            </a:r>
            <a:endParaRPr lang="de-DE" dirty="0"/>
          </a:p>
        </p:txBody>
      </p:sp>
      <p:sp>
        <p:nvSpPr>
          <p:cNvPr id="6" name="Textfeld 5"/>
          <p:cNvSpPr txBox="1"/>
          <p:nvPr/>
        </p:nvSpPr>
        <p:spPr>
          <a:xfrm>
            <a:off x="971600" y="4437112"/>
            <a:ext cx="77768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/>
              <a:t>Patienten: n = 165 Jungen, 1.6 – 4.15 Jahre alt, entweder FXS oder </a:t>
            </a:r>
            <a:r>
              <a:rPr lang="de-DE" sz="1600" dirty="0" err="1" smtClean="0"/>
              <a:t>ideopathisch</a:t>
            </a:r>
            <a:r>
              <a:rPr lang="de-DE" sz="1600" dirty="0" smtClean="0"/>
              <a:t> autistisch diagnostiziert, oder „einfach“ entwicklungsmäßig verzögert</a:t>
            </a:r>
            <a:endParaRPr lang="de-DE" sz="1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971600" y="836712"/>
            <a:ext cx="7848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/>
              <a:t>Beispiel: Fragile X Syndrome </a:t>
            </a:r>
            <a:r>
              <a:rPr lang="de-DE" sz="2400" dirty="0" err="1" smtClean="0"/>
              <a:t>and</a:t>
            </a:r>
            <a:r>
              <a:rPr lang="de-DE" sz="2400" dirty="0" smtClean="0"/>
              <a:t> </a:t>
            </a:r>
            <a:r>
              <a:rPr lang="de-DE" sz="2400" dirty="0" err="1" smtClean="0"/>
              <a:t>Ideopathic</a:t>
            </a:r>
            <a:r>
              <a:rPr lang="de-DE" sz="2400" dirty="0" smtClean="0"/>
              <a:t>  </a:t>
            </a:r>
            <a:r>
              <a:rPr lang="de-DE" sz="2400" dirty="0" err="1" smtClean="0"/>
              <a:t>Autism</a:t>
            </a:r>
            <a:r>
              <a:rPr lang="de-DE" sz="2400" dirty="0" smtClean="0"/>
              <a:t> (2)</a:t>
            </a:r>
            <a:endParaRPr lang="de-DE" sz="2400" dirty="0"/>
          </a:p>
        </p:txBody>
      </p:sp>
      <p:sp>
        <p:nvSpPr>
          <p:cNvPr id="3" name="Textfeld 2"/>
          <p:cNvSpPr txBox="1"/>
          <p:nvPr/>
        </p:nvSpPr>
        <p:spPr>
          <a:xfrm>
            <a:off x="971600" y="1988840"/>
            <a:ext cx="76328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/>
              <a:t>FXS:  Resultiert aus der Mutation eines einzelnen Gens auf dem X-Chromosom</a:t>
            </a:r>
            <a:endParaRPr lang="de-DE" sz="1600" dirty="0"/>
          </a:p>
        </p:txBody>
      </p:sp>
      <p:sp>
        <p:nvSpPr>
          <p:cNvPr id="4" name="Textfeld 3"/>
          <p:cNvSpPr txBox="1"/>
          <p:nvPr/>
        </p:nvSpPr>
        <p:spPr>
          <a:xfrm>
            <a:off x="971600" y="2636912"/>
            <a:ext cx="75608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/>
              <a:t>FXS-Pat zeigen oft ähnliche Verhaltensweisen wie </a:t>
            </a:r>
            <a:r>
              <a:rPr lang="de-DE" sz="1600" dirty="0" err="1" smtClean="0"/>
              <a:t>ideopathisch</a:t>
            </a:r>
            <a:r>
              <a:rPr lang="de-DE" sz="1600" dirty="0" smtClean="0"/>
              <a:t> autistische Pat;</a:t>
            </a:r>
          </a:p>
          <a:p>
            <a:r>
              <a:rPr lang="de-DE" sz="1600" dirty="0" smtClean="0"/>
              <a:t>Hypothese: führen die morphologischen Veränderungen im Hirn der FXS-Pat zu einem neuroanatomischen Modell für </a:t>
            </a:r>
            <a:r>
              <a:rPr lang="de-DE" sz="1600" dirty="0" err="1" smtClean="0"/>
              <a:t>ideopathischen</a:t>
            </a:r>
            <a:r>
              <a:rPr lang="de-DE" sz="1600" dirty="0" smtClean="0"/>
              <a:t> </a:t>
            </a:r>
            <a:r>
              <a:rPr lang="de-DE" sz="1600" dirty="0" err="1" smtClean="0"/>
              <a:t>Austismus</a:t>
            </a:r>
            <a:r>
              <a:rPr lang="de-DE" sz="1600" dirty="0" smtClean="0"/>
              <a:t> (</a:t>
            </a:r>
            <a:r>
              <a:rPr lang="de-DE" sz="1600" dirty="0" err="1" smtClean="0"/>
              <a:t>iAUT</a:t>
            </a:r>
            <a:r>
              <a:rPr lang="de-DE" sz="1600" dirty="0" smtClean="0"/>
              <a:t>) ?</a:t>
            </a:r>
            <a:endParaRPr lang="de-DE" sz="1600" dirty="0"/>
          </a:p>
        </p:txBody>
      </p:sp>
      <p:sp>
        <p:nvSpPr>
          <p:cNvPr id="5" name="Textfeld 4"/>
          <p:cNvSpPr txBox="1"/>
          <p:nvPr/>
        </p:nvSpPr>
        <p:spPr>
          <a:xfrm>
            <a:off x="971600" y="3789040"/>
            <a:ext cx="81003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/>
              <a:t>Problem: ähnliche Verhaltensweisen bedeuten nicht notwendig auch ähnliche Hirnstrukturen, - verschiedene Hirnstrukturen können ähnliche Verhaltensweisen erzeugen (FXS  als Form des Autismus zu deuten könnte ein Kategorienfehler sein!)</a:t>
            </a:r>
            <a:endParaRPr lang="de-DE" sz="1600" dirty="0"/>
          </a:p>
        </p:txBody>
      </p:sp>
      <p:sp>
        <p:nvSpPr>
          <p:cNvPr id="6" name="Textfeld 5"/>
          <p:cNvSpPr txBox="1"/>
          <p:nvPr/>
        </p:nvSpPr>
        <p:spPr>
          <a:xfrm>
            <a:off x="971600" y="5085184"/>
            <a:ext cx="77048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/>
              <a:t>Befunde (bis dahin): Gray Matter Volume (GMV) bei FXS und </a:t>
            </a:r>
            <a:r>
              <a:rPr lang="de-DE" sz="1600" dirty="0" err="1" smtClean="0"/>
              <a:t>iAUT</a:t>
            </a:r>
            <a:r>
              <a:rPr lang="de-DE" sz="1600" dirty="0" smtClean="0"/>
              <a:t>-Jungen: </a:t>
            </a:r>
            <a:r>
              <a:rPr lang="de-DE" sz="1600" dirty="0" err="1" smtClean="0"/>
              <a:t>Amygdala-Caudate</a:t>
            </a:r>
            <a:r>
              <a:rPr lang="de-DE" sz="1600" dirty="0" smtClean="0"/>
              <a:t> Profile bei FXS und </a:t>
            </a:r>
            <a:r>
              <a:rPr lang="de-DE" sz="1600" dirty="0" err="1" smtClean="0"/>
              <a:t>iAUT</a:t>
            </a:r>
            <a:r>
              <a:rPr lang="de-DE" sz="1600" dirty="0" smtClean="0"/>
              <a:t> verschieden, </a:t>
            </a:r>
            <a:r>
              <a:rPr lang="de-DE" sz="1600" dirty="0" err="1" smtClean="0"/>
              <a:t>iAUT</a:t>
            </a:r>
            <a:r>
              <a:rPr lang="de-DE" sz="1600" dirty="0" smtClean="0"/>
              <a:t> – größere </a:t>
            </a:r>
            <a:r>
              <a:rPr lang="de-DE" sz="1600" dirty="0" err="1" smtClean="0"/>
              <a:t>Amygdala</a:t>
            </a:r>
            <a:r>
              <a:rPr lang="de-DE" sz="1600" dirty="0" smtClean="0"/>
              <a:t>, FXS – größere </a:t>
            </a:r>
            <a:r>
              <a:rPr lang="de-DE" sz="1600" dirty="0" err="1" smtClean="0"/>
              <a:t>caudate</a:t>
            </a:r>
            <a:endParaRPr lang="de-DE" sz="1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971600" y="836712"/>
            <a:ext cx="7848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/>
              <a:t>Beispiel: Fragile X Syndrome </a:t>
            </a:r>
            <a:r>
              <a:rPr lang="de-DE" sz="2400" dirty="0" err="1" smtClean="0"/>
              <a:t>and</a:t>
            </a:r>
            <a:r>
              <a:rPr lang="de-DE" sz="2400" dirty="0" smtClean="0"/>
              <a:t> </a:t>
            </a:r>
            <a:r>
              <a:rPr lang="de-DE" sz="2400" dirty="0" err="1" smtClean="0"/>
              <a:t>Ideopathic</a:t>
            </a:r>
            <a:r>
              <a:rPr lang="de-DE" sz="2400" dirty="0" smtClean="0"/>
              <a:t>  </a:t>
            </a:r>
            <a:r>
              <a:rPr lang="de-DE" sz="2400" dirty="0" err="1" smtClean="0"/>
              <a:t>Autism</a:t>
            </a:r>
            <a:r>
              <a:rPr lang="de-DE" sz="2400" dirty="0" smtClean="0"/>
              <a:t> (3)</a:t>
            </a:r>
            <a:endParaRPr lang="de-DE" sz="2400" dirty="0"/>
          </a:p>
        </p:txBody>
      </p:sp>
      <p:pic>
        <p:nvPicPr>
          <p:cNvPr id="2222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2348880"/>
            <a:ext cx="3170684" cy="37674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221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2708920"/>
            <a:ext cx="2800350" cy="267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feld 5"/>
          <p:cNvSpPr txBox="1"/>
          <p:nvPr/>
        </p:nvSpPr>
        <p:spPr>
          <a:xfrm>
            <a:off x="1187624" y="1700808"/>
            <a:ext cx="34563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err="1" smtClean="0"/>
              <a:t>Nucleus</a:t>
            </a:r>
            <a:r>
              <a:rPr lang="de-DE" sz="1600" dirty="0" smtClean="0"/>
              <a:t> </a:t>
            </a:r>
            <a:r>
              <a:rPr lang="de-DE" sz="1600" dirty="0" err="1" smtClean="0"/>
              <a:t>caudatus</a:t>
            </a:r>
            <a:r>
              <a:rPr lang="de-DE" sz="1600" dirty="0" smtClean="0"/>
              <a:t>, (</a:t>
            </a:r>
            <a:r>
              <a:rPr lang="de-DE" sz="1600" dirty="0" err="1" smtClean="0"/>
              <a:t>cauda</a:t>
            </a:r>
            <a:r>
              <a:rPr lang="de-DE" sz="1600" dirty="0" smtClean="0"/>
              <a:t> = Schwanz), </a:t>
            </a:r>
          </a:p>
          <a:p>
            <a:r>
              <a:rPr lang="de-DE" sz="1600" dirty="0" smtClean="0"/>
              <a:t>schwanzartige Struktur</a:t>
            </a:r>
            <a:endParaRPr lang="de-DE" sz="1600" dirty="0"/>
          </a:p>
        </p:txBody>
      </p:sp>
      <p:cxnSp>
        <p:nvCxnSpPr>
          <p:cNvPr id="8" name="Gerade Verbindung mit Pfeil 7"/>
          <p:cNvCxnSpPr/>
          <p:nvPr/>
        </p:nvCxnSpPr>
        <p:spPr>
          <a:xfrm flipH="1">
            <a:off x="2987824" y="2276872"/>
            <a:ext cx="936104" cy="13681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feld 8"/>
          <p:cNvSpPr txBox="1"/>
          <p:nvPr/>
        </p:nvSpPr>
        <p:spPr>
          <a:xfrm>
            <a:off x="4572000" y="1700808"/>
            <a:ext cx="38884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/>
              <a:t>Verbindet die </a:t>
            </a:r>
            <a:r>
              <a:rPr lang="de-DE" sz="1600" dirty="0" err="1" smtClean="0"/>
              <a:t>Amygdala</a:t>
            </a:r>
            <a:r>
              <a:rPr lang="de-DE" sz="1600" dirty="0" smtClean="0"/>
              <a:t> mit den Basalganglien (Kopf vorne), </a:t>
            </a:r>
            <a:r>
              <a:rPr lang="de-DE" sz="1600" dirty="0" err="1" smtClean="0"/>
              <a:t>globus</a:t>
            </a:r>
            <a:r>
              <a:rPr lang="de-DE" sz="1600" dirty="0" smtClean="0"/>
              <a:t> </a:t>
            </a:r>
            <a:r>
              <a:rPr lang="de-DE" sz="1600" dirty="0" err="1" smtClean="0"/>
              <a:t>pallidus</a:t>
            </a:r>
            <a:r>
              <a:rPr lang="de-DE" sz="1600" dirty="0" smtClean="0"/>
              <a:t> (intern, extern), </a:t>
            </a:r>
            <a:r>
              <a:rPr lang="de-DE" sz="1600" dirty="0" err="1" smtClean="0"/>
              <a:t>Putamen</a:t>
            </a:r>
            <a:endParaRPr lang="de-DE" sz="1600" dirty="0"/>
          </a:p>
        </p:txBody>
      </p:sp>
      <p:sp>
        <p:nvSpPr>
          <p:cNvPr id="10" name="Textfeld 9"/>
          <p:cNvSpPr txBox="1"/>
          <p:nvPr/>
        </p:nvSpPr>
        <p:spPr>
          <a:xfrm>
            <a:off x="4572000" y="5589240"/>
            <a:ext cx="36724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/>
              <a:t>Alle gekennzeichneten Strukturen sind „</a:t>
            </a:r>
            <a:r>
              <a:rPr lang="de-DE" sz="1600" dirty="0" err="1" smtClean="0"/>
              <a:t>cerebrale</a:t>
            </a:r>
            <a:r>
              <a:rPr lang="de-DE" sz="1600" dirty="0" smtClean="0"/>
              <a:t> Kerne“ = Gruppen von Neuronen</a:t>
            </a:r>
            <a:endParaRPr lang="de-DE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971600" y="836712"/>
            <a:ext cx="7848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/>
              <a:t>Beispiel: Fragile X Syndrome </a:t>
            </a:r>
            <a:r>
              <a:rPr lang="de-DE" sz="2400" dirty="0" err="1" smtClean="0"/>
              <a:t>and</a:t>
            </a:r>
            <a:r>
              <a:rPr lang="de-DE" sz="2400" dirty="0" smtClean="0"/>
              <a:t> </a:t>
            </a:r>
            <a:r>
              <a:rPr lang="de-DE" sz="2400" dirty="0" err="1" smtClean="0"/>
              <a:t>Ideopathic</a:t>
            </a:r>
            <a:r>
              <a:rPr lang="de-DE" sz="2400" dirty="0" smtClean="0"/>
              <a:t>  </a:t>
            </a:r>
            <a:r>
              <a:rPr lang="de-DE" sz="2400" dirty="0" err="1" smtClean="0"/>
              <a:t>Autism</a:t>
            </a:r>
            <a:r>
              <a:rPr lang="de-DE" sz="2400" dirty="0" smtClean="0"/>
              <a:t> (4)</a:t>
            </a:r>
            <a:endParaRPr lang="de-DE" sz="2400" dirty="0"/>
          </a:p>
        </p:txBody>
      </p:sp>
      <p:sp>
        <p:nvSpPr>
          <p:cNvPr id="3" name="Textfeld 2"/>
          <p:cNvSpPr txBox="1"/>
          <p:nvPr/>
        </p:nvSpPr>
        <p:spPr>
          <a:xfrm>
            <a:off x="1115616" y="1844824"/>
            <a:ext cx="7416824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Hoeft et al: </a:t>
            </a:r>
          </a:p>
          <a:p>
            <a:pPr marL="342900" indent="-342900">
              <a:buFont typeface="+mj-lt"/>
              <a:buAutoNum type="arabicPeriod"/>
            </a:pPr>
            <a:r>
              <a:rPr lang="de-DE" sz="1600" dirty="0" smtClean="0"/>
              <a:t>Sowohl Gray Matter Volume (GMV) wie White Matter Volume (WMV) wird bei jungen Kindern mit FXS, </a:t>
            </a:r>
            <a:r>
              <a:rPr lang="de-DE" sz="1600" dirty="0" err="1" smtClean="0"/>
              <a:t>iAUT</a:t>
            </a:r>
            <a:r>
              <a:rPr lang="de-DE" sz="1600" dirty="0" smtClean="0"/>
              <a:t>, TD und DD untersucht; WMV spielt eine Rolle in </a:t>
            </a:r>
            <a:r>
              <a:rPr lang="de-DE" sz="1600" dirty="0" err="1" smtClean="0"/>
              <a:t>iAUT</a:t>
            </a:r>
            <a:r>
              <a:rPr lang="de-DE" sz="1600" dirty="0" smtClean="0"/>
              <a:t>?</a:t>
            </a:r>
          </a:p>
          <a:p>
            <a:pPr marL="342900" indent="-342900">
              <a:buFont typeface="+mj-lt"/>
              <a:buAutoNum type="arabicPeriod"/>
            </a:pPr>
            <a:r>
              <a:rPr lang="de-DE" sz="1600" dirty="0" smtClean="0"/>
              <a:t>Das gesamte Hirn wird untersucht, nicht nur Teile</a:t>
            </a:r>
          </a:p>
          <a:p>
            <a:pPr marL="342900" indent="-342900">
              <a:buFont typeface="+mj-lt"/>
              <a:buAutoNum type="arabicPeriod"/>
            </a:pPr>
            <a:r>
              <a:rPr lang="de-DE" sz="1600" dirty="0" err="1" smtClean="0"/>
              <a:t>Morphometrische</a:t>
            </a:r>
            <a:r>
              <a:rPr lang="de-DE" sz="1600" dirty="0" smtClean="0"/>
              <a:t> Muster werden untersucht, bei denen FXS und </a:t>
            </a:r>
            <a:r>
              <a:rPr lang="de-DE" sz="1600" dirty="0" err="1" smtClean="0"/>
              <a:t>iAUT</a:t>
            </a:r>
            <a:r>
              <a:rPr lang="de-DE" sz="1600" dirty="0" smtClean="0"/>
              <a:t> an Extremen liegen, die im Gegensatz zu Normalen liegen: FXS &gt; Normale &gt; </a:t>
            </a:r>
            <a:r>
              <a:rPr lang="de-DE" sz="1600" dirty="0" err="1" smtClean="0"/>
              <a:t>iAUTs</a:t>
            </a:r>
            <a:r>
              <a:rPr lang="de-DE" sz="1600" dirty="0" smtClean="0"/>
              <a:t>, </a:t>
            </a:r>
            <a:r>
              <a:rPr lang="de-DE" sz="1600" dirty="0" err="1" smtClean="0"/>
              <a:t>iAUTs</a:t>
            </a:r>
            <a:r>
              <a:rPr lang="de-DE" sz="1600" dirty="0" smtClean="0"/>
              <a:t> &gt; Normale &gt; FXSs (verschiedene neuroanatomische Muster erzeugen gleiches Verhalten)</a:t>
            </a:r>
          </a:p>
          <a:p>
            <a:pPr marL="342900" indent="-342900">
              <a:buFont typeface="+mj-lt"/>
              <a:buAutoNum type="arabicPeriod"/>
            </a:pPr>
            <a:r>
              <a:rPr lang="de-DE" sz="1600" dirty="0" smtClean="0"/>
              <a:t>Vergleich „</a:t>
            </a:r>
            <a:r>
              <a:rPr lang="de-DE" sz="1600" dirty="0" err="1" smtClean="0"/>
              <a:t>Univariate</a:t>
            </a:r>
            <a:r>
              <a:rPr lang="de-DE" sz="1600" dirty="0" smtClean="0"/>
              <a:t> </a:t>
            </a:r>
            <a:r>
              <a:rPr lang="de-DE" sz="1600" dirty="0" err="1" smtClean="0"/>
              <a:t>Voxel</a:t>
            </a:r>
            <a:r>
              <a:rPr lang="de-DE" sz="1600" dirty="0" smtClean="0"/>
              <a:t> </a:t>
            </a:r>
            <a:r>
              <a:rPr lang="de-DE" sz="1600" dirty="0" err="1" smtClean="0"/>
              <a:t>Based</a:t>
            </a:r>
            <a:r>
              <a:rPr lang="de-DE" sz="1600" dirty="0" smtClean="0"/>
              <a:t> </a:t>
            </a:r>
            <a:r>
              <a:rPr lang="de-DE" sz="1600" dirty="0" err="1" smtClean="0"/>
              <a:t>Morphometric</a:t>
            </a:r>
            <a:r>
              <a:rPr lang="de-DE" sz="1600" dirty="0" smtClean="0"/>
              <a:t>“ (VBM) Analysen mit </a:t>
            </a:r>
            <a:r>
              <a:rPr lang="de-DE" sz="1600" dirty="0" err="1" smtClean="0"/>
              <a:t>mit</a:t>
            </a:r>
            <a:r>
              <a:rPr lang="de-DE" sz="1600" dirty="0" smtClean="0"/>
              <a:t> „</a:t>
            </a:r>
            <a:r>
              <a:rPr lang="de-DE" sz="1600" dirty="0" err="1" smtClean="0"/>
              <a:t>Voxel</a:t>
            </a:r>
            <a:r>
              <a:rPr lang="de-DE" sz="1600" dirty="0" smtClean="0"/>
              <a:t> </a:t>
            </a:r>
            <a:r>
              <a:rPr lang="de-DE" sz="1600" dirty="0" err="1" smtClean="0"/>
              <a:t>Based</a:t>
            </a:r>
            <a:r>
              <a:rPr lang="de-DE" sz="1600" dirty="0" smtClean="0"/>
              <a:t>  Multivariate Pattern </a:t>
            </a:r>
            <a:r>
              <a:rPr lang="de-DE" sz="1600" dirty="0" err="1" smtClean="0"/>
              <a:t>Classification</a:t>
            </a:r>
            <a:r>
              <a:rPr lang="de-DE" sz="1600" dirty="0" smtClean="0"/>
              <a:t> (MVPA)“ (=SVMs)</a:t>
            </a:r>
            <a:endParaRPr lang="de-DE" sz="1600" dirty="0"/>
          </a:p>
        </p:txBody>
      </p:sp>
      <p:sp>
        <p:nvSpPr>
          <p:cNvPr id="4" name="Textfeld 3"/>
          <p:cNvSpPr txBox="1"/>
          <p:nvPr/>
        </p:nvSpPr>
        <p:spPr>
          <a:xfrm>
            <a:off x="1115616" y="5013176"/>
            <a:ext cx="76328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de-DE" sz="1600" dirty="0" smtClean="0"/>
              <a:t>Unterscheiden sich FXSs  und </a:t>
            </a:r>
            <a:r>
              <a:rPr lang="de-DE" sz="1600" dirty="0" err="1" smtClean="0"/>
              <a:t>iAUTs</a:t>
            </a:r>
            <a:r>
              <a:rPr lang="de-DE" sz="1600" dirty="0" smtClean="0"/>
              <a:t>  neuroanatomisch, so sollte es geringe Überlappung in </a:t>
            </a:r>
            <a:r>
              <a:rPr lang="de-DE" sz="1600" dirty="0" err="1" smtClean="0"/>
              <a:t>in</a:t>
            </a:r>
            <a:r>
              <a:rPr lang="de-DE" sz="1600" dirty="0" smtClean="0"/>
              <a:t> den </a:t>
            </a:r>
            <a:r>
              <a:rPr lang="de-DE" sz="1600" dirty="0" err="1" smtClean="0"/>
              <a:t>morphometrischen</a:t>
            </a:r>
            <a:r>
              <a:rPr lang="de-DE" sz="1600" dirty="0" smtClean="0"/>
              <a:t> Mustern geben, die </a:t>
            </a:r>
            <a:r>
              <a:rPr lang="de-DE" sz="1600" dirty="0" err="1" smtClean="0"/>
              <a:t>iAUTs</a:t>
            </a:r>
            <a:r>
              <a:rPr lang="de-DE" sz="1600" dirty="0" smtClean="0"/>
              <a:t> und FXSs von TD und DD charakterisieren.</a:t>
            </a:r>
          </a:p>
          <a:p>
            <a:pPr marL="342900" indent="-342900">
              <a:buFont typeface="+mj-lt"/>
              <a:buAutoNum type="arabicPeriod"/>
            </a:pPr>
            <a:r>
              <a:rPr lang="de-DE" sz="1600" dirty="0" smtClean="0"/>
              <a:t>Ist FXSs ein neuroanatomisches Modell für </a:t>
            </a:r>
            <a:r>
              <a:rPr lang="de-DE" sz="1600" dirty="0" err="1" smtClean="0"/>
              <a:t>iUAT</a:t>
            </a:r>
            <a:r>
              <a:rPr lang="de-DE" sz="1600" dirty="0" smtClean="0"/>
              <a:t>, so sollte die Musterunterscheidung schlecht sein</a:t>
            </a:r>
            <a:endParaRPr lang="de-DE" sz="1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971600" y="724634"/>
            <a:ext cx="77768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smtClean="0"/>
              <a:t>ALM versus Klassifikation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971600" y="1290246"/>
            <a:ext cx="69847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/>
              <a:t>Allgemeine Darstellung des Allgemeinen Linearen Modells </a:t>
            </a:r>
            <a:endParaRPr lang="de-DE" sz="1600" dirty="0"/>
          </a:p>
        </p:txBody>
      </p:sp>
      <p:graphicFrame>
        <p:nvGraphicFramePr>
          <p:cNvPr id="66563" name="Object 3"/>
          <p:cNvGraphicFramePr>
            <a:graphicFrameLocks noChangeAspect="1"/>
          </p:cNvGraphicFramePr>
          <p:nvPr/>
        </p:nvGraphicFramePr>
        <p:xfrm>
          <a:off x="1043608" y="1772816"/>
          <a:ext cx="971550" cy="279400"/>
        </p:xfrm>
        <a:graphic>
          <a:graphicData uri="http://schemas.openxmlformats.org/presentationml/2006/ole">
            <p:oleObj spid="_x0000_s66563" name="Formel" r:id="rId3" imgW="711000" imgH="203040" progId="Equation.3">
              <p:embed/>
            </p:oleObj>
          </a:graphicData>
        </a:graphic>
      </p:graphicFrame>
      <p:graphicFrame>
        <p:nvGraphicFramePr>
          <p:cNvPr id="66564" name="Object 4"/>
          <p:cNvGraphicFramePr>
            <a:graphicFrameLocks noChangeAspect="1"/>
          </p:cNvGraphicFramePr>
          <p:nvPr/>
        </p:nvGraphicFramePr>
        <p:xfrm>
          <a:off x="991518" y="2132856"/>
          <a:ext cx="1492250" cy="331788"/>
        </p:xfrm>
        <a:graphic>
          <a:graphicData uri="http://schemas.openxmlformats.org/presentationml/2006/ole">
            <p:oleObj spid="_x0000_s66564" name="Formel" r:id="rId4" imgW="1091880" imgH="241200" progId="Equation.3">
              <p:embed/>
            </p:oleObj>
          </a:graphicData>
        </a:graphic>
      </p:graphicFrame>
      <p:graphicFrame>
        <p:nvGraphicFramePr>
          <p:cNvPr id="66565" name="Object 5"/>
          <p:cNvGraphicFramePr>
            <a:graphicFrameLocks noChangeAspect="1"/>
          </p:cNvGraphicFramePr>
          <p:nvPr/>
        </p:nvGraphicFramePr>
        <p:xfrm>
          <a:off x="1033686" y="3223766"/>
          <a:ext cx="1162050" cy="349250"/>
        </p:xfrm>
        <a:graphic>
          <a:graphicData uri="http://schemas.openxmlformats.org/presentationml/2006/ole">
            <p:oleObj spid="_x0000_s66565" name="Formel" r:id="rId5" imgW="850680" imgH="253800" progId="Equation.3">
              <p:embed/>
            </p:oleObj>
          </a:graphicData>
        </a:graphic>
      </p:graphicFrame>
      <p:graphicFrame>
        <p:nvGraphicFramePr>
          <p:cNvPr id="66566" name="Object 6"/>
          <p:cNvGraphicFramePr>
            <a:graphicFrameLocks noChangeAspect="1"/>
          </p:cNvGraphicFramePr>
          <p:nvPr/>
        </p:nvGraphicFramePr>
        <p:xfrm>
          <a:off x="1043608" y="3645024"/>
          <a:ext cx="2411412" cy="663575"/>
        </p:xfrm>
        <a:graphic>
          <a:graphicData uri="http://schemas.openxmlformats.org/presentationml/2006/ole">
            <p:oleObj spid="_x0000_s66566" name="Formel" r:id="rId6" imgW="1765080" imgH="482400" progId="Equation.3">
              <p:embed/>
            </p:oleObj>
          </a:graphicData>
        </a:graphic>
      </p:graphicFrame>
      <p:graphicFrame>
        <p:nvGraphicFramePr>
          <p:cNvPr id="66567" name="Object 7"/>
          <p:cNvGraphicFramePr>
            <a:graphicFrameLocks noChangeAspect="1"/>
          </p:cNvGraphicFramePr>
          <p:nvPr/>
        </p:nvGraphicFramePr>
        <p:xfrm>
          <a:off x="1020068" y="4437112"/>
          <a:ext cx="3263900" cy="698500"/>
        </p:xfrm>
        <a:graphic>
          <a:graphicData uri="http://schemas.openxmlformats.org/presentationml/2006/ole">
            <p:oleObj spid="_x0000_s66567" name="Formel" r:id="rId7" imgW="2387520" imgH="507960" progId="Equation.3">
              <p:embed/>
            </p:oleObj>
          </a:graphicData>
        </a:graphic>
      </p:graphicFrame>
      <p:sp>
        <p:nvSpPr>
          <p:cNvPr id="11" name="Textfeld 10"/>
          <p:cNvSpPr txBox="1"/>
          <p:nvPr/>
        </p:nvSpPr>
        <p:spPr>
          <a:xfrm>
            <a:off x="5292080" y="3573016"/>
            <a:ext cx="34563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Kontrolle des </a:t>
            </a:r>
            <a:r>
              <a:rPr lang="de-DE" dirty="0" err="1" smtClean="0"/>
              <a:t>alpha</a:t>
            </a:r>
            <a:r>
              <a:rPr lang="de-DE" dirty="0" smtClean="0"/>
              <a:t>-Fehlers:</a:t>
            </a:r>
          </a:p>
          <a:p>
            <a:pPr marL="342900" indent="-342900">
              <a:buFont typeface="+mj-lt"/>
              <a:buAutoNum type="arabicPeriod"/>
            </a:pPr>
            <a:r>
              <a:rPr lang="de-DE" dirty="0" err="1" smtClean="0"/>
              <a:t>Bonferroni</a:t>
            </a:r>
            <a:endParaRPr lang="de-DE" dirty="0" smtClean="0"/>
          </a:p>
          <a:p>
            <a:pPr marL="342900" indent="-342900">
              <a:buFont typeface="+mj-lt"/>
              <a:buAutoNum type="arabicPeriod"/>
            </a:pPr>
            <a:r>
              <a:rPr lang="de-DE" dirty="0" err="1" smtClean="0"/>
              <a:t>Gaußsche</a:t>
            </a:r>
            <a:r>
              <a:rPr lang="de-DE" dirty="0" smtClean="0"/>
              <a:t> Random Fields</a:t>
            </a:r>
          </a:p>
          <a:p>
            <a:pPr marL="342900" indent="-342900">
              <a:buFont typeface="+mj-lt"/>
              <a:buAutoNum type="arabicPeriod"/>
            </a:pPr>
            <a:r>
              <a:rPr lang="de-DE" dirty="0" smtClean="0"/>
              <a:t>Cluster größer als Schwelle:</a:t>
            </a:r>
            <a:endParaRPr lang="de-DE" dirty="0"/>
          </a:p>
        </p:txBody>
      </p:sp>
      <p:sp>
        <p:nvSpPr>
          <p:cNvPr id="10" name="Textfeld 9"/>
          <p:cNvSpPr txBox="1"/>
          <p:nvPr/>
        </p:nvSpPr>
        <p:spPr>
          <a:xfrm>
            <a:off x="971600" y="2564904"/>
            <a:ext cx="7704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Ist die Aktivierung unter der Bedingung A verschieden von der unter der Bedingung B?</a:t>
            </a:r>
            <a:endParaRPr lang="de-DE" dirty="0"/>
          </a:p>
        </p:txBody>
      </p:sp>
      <p:sp>
        <p:nvSpPr>
          <p:cNvPr id="12" name="Textfeld 11"/>
          <p:cNvSpPr txBox="1"/>
          <p:nvPr/>
        </p:nvSpPr>
        <p:spPr>
          <a:xfrm>
            <a:off x="971600" y="5715253"/>
            <a:ext cx="80648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/>
              <a:t>Luo, WL., Nichols, TE  (2003)‚ Diagnosis </a:t>
            </a:r>
            <a:r>
              <a:rPr lang="de-DE" sz="1400" dirty="0" err="1" smtClean="0"/>
              <a:t>and</a:t>
            </a:r>
            <a:r>
              <a:rPr lang="de-DE" sz="1400" dirty="0" smtClean="0"/>
              <a:t> </a:t>
            </a:r>
            <a:r>
              <a:rPr lang="de-DE" sz="1400" dirty="0" err="1" smtClean="0"/>
              <a:t>exploration</a:t>
            </a:r>
            <a:r>
              <a:rPr lang="de-DE" sz="1400" dirty="0" smtClean="0"/>
              <a:t> in </a:t>
            </a:r>
            <a:r>
              <a:rPr lang="de-DE" sz="1400" dirty="0" err="1" smtClean="0"/>
              <a:t>massively</a:t>
            </a:r>
            <a:r>
              <a:rPr lang="de-DE" sz="1400" dirty="0" smtClean="0"/>
              <a:t> </a:t>
            </a:r>
            <a:r>
              <a:rPr lang="de-DE" sz="1400" dirty="0" err="1" smtClean="0"/>
              <a:t>univariate</a:t>
            </a:r>
            <a:r>
              <a:rPr lang="de-DE" sz="1400" dirty="0" smtClean="0"/>
              <a:t> </a:t>
            </a:r>
            <a:r>
              <a:rPr lang="de-DE" sz="1400" dirty="0" err="1" smtClean="0"/>
              <a:t>neuroimaging</a:t>
            </a:r>
            <a:r>
              <a:rPr lang="de-DE" sz="1400" dirty="0" smtClean="0"/>
              <a:t> </a:t>
            </a:r>
            <a:r>
              <a:rPr lang="de-DE" sz="1400" dirty="0" err="1" smtClean="0"/>
              <a:t>models</a:t>
            </a:r>
            <a:r>
              <a:rPr lang="de-DE" sz="1400" dirty="0" smtClean="0"/>
              <a:t>. </a:t>
            </a:r>
          </a:p>
          <a:p>
            <a:r>
              <a:rPr lang="de-DE" sz="1400" i="1" dirty="0" smtClean="0"/>
              <a:t>NeuroImage</a:t>
            </a:r>
            <a:r>
              <a:rPr lang="de-DE" sz="1400" dirty="0" smtClean="0"/>
              <a:t>, 19, 1014-1032</a:t>
            </a:r>
          </a:p>
          <a:p>
            <a:r>
              <a:rPr lang="de-DE" sz="1400" dirty="0" smtClean="0"/>
              <a:t>Mahmoudi, A., </a:t>
            </a:r>
            <a:r>
              <a:rPr lang="de-DE" sz="1400" dirty="0" err="1" smtClean="0"/>
              <a:t>Takerkart</a:t>
            </a:r>
            <a:r>
              <a:rPr lang="de-DE" sz="1400" dirty="0" smtClean="0"/>
              <a:t>, S., </a:t>
            </a:r>
            <a:r>
              <a:rPr lang="de-DE" sz="1400" dirty="0" err="1" smtClean="0"/>
              <a:t>Regragui</a:t>
            </a:r>
            <a:r>
              <a:rPr lang="de-DE" sz="1400" dirty="0" smtClean="0"/>
              <a:t>, F., </a:t>
            </a:r>
            <a:r>
              <a:rPr lang="de-DE" sz="1400" dirty="0" err="1" smtClean="0"/>
              <a:t>Boussasoud</a:t>
            </a:r>
            <a:r>
              <a:rPr lang="de-DE" sz="1400" dirty="0" smtClean="0"/>
              <a:t>, D., </a:t>
            </a:r>
            <a:r>
              <a:rPr lang="de-DE" sz="1400" dirty="0" err="1" smtClean="0"/>
              <a:t>Brovelli</a:t>
            </a:r>
            <a:r>
              <a:rPr lang="de-DE" sz="1400" dirty="0" smtClean="0"/>
              <a:t>, D. (2012) </a:t>
            </a:r>
            <a:r>
              <a:rPr lang="de-DE" sz="1400" dirty="0" err="1" smtClean="0"/>
              <a:t>Multivoxel</a:t>
            </a:r>
            <a:r>
              <a:rPr lang="de-DE" sz="1400" dirty="0" smtClean="0"/>
              <a:t> </a:t>
            </a:r>
            <a:r>
              <a:rPr lang="de-DE" sz="1400" dirty="0" err="1" smtClean="0"/>
              <a:t>pattern</a:t>
            </a:r>
            <a:r>
              <a:rPr lang="de-DE" sz="1400" dirty="0" smtClean="0"/>
              <a:t> </a:t>
            </a:r>
            <a:r>
              <a:rPr lang="de-DE" sz="1400" dirty="0" err="1" smtClean="0"/>
              <a:t>analysis</a:t>
            </a:r>
            <a:r>
              <a:rPr lang="de-DE" sz="1400" dirty="0" smtClean="0"/>
              <a:t> </a:t>
            </a:r>
            <a:r>
              <a:rPr lang="de-DE" sz="1400" dirty="0" err="1" smtClean="0"/>
              <a:t>for</a:t>
            </a:r>
            <a:endParaRPr lang="de-DE" sz="1400" dirty="0" smtClean="0"/>
          </a:p>
          <a:p>
            <a:r>
              <a:rPr lang="de-DE" sz="1400" dirty="0" err="1" smtClean="0"/>
              <a:t>fMRI</a:t>
            </a:r>
            <a:r>
              <a:rPr lang="de-DE" sz="1400" dirty="0" smtClean="0"/>
              <a:t> </a:t>
            </a:r>
            <a:r>
              <a:rPr lang="de-DE" sz="1400" dirty="0" err="1" smtClean="0"/>
              <a:t>data</a:t>
            </a:r>
            <a:r>
              <a:rPr lang="de-DE" sz="1400" dirty="0" smtClean="0"/>
              <a:t>: a </a:t>
            </a:r>
            <a:r>
              <a:rPr lang="de-DE" sz="1400" dirty="0" err="1" smtClean="0"/>
              <a:t>review</a:t>
            </a:r>
            <a:r>
              <a:rPr lang="de-DE" sz="1400" dirty="0" smtClean="0"/>
              <a:t>.  </a:t>
            </a:r>
            <a:r>
              <a:rPr lang="de-DE" sz="1400" i="1" dirty="0" err="1" smtClean="0"/>
              <a:t>Computational</a:t>
            </a:r>
            <a:r>
              <a:rPr lang="de-DE" sz="1400" i="1" dirty="0" smtClean="0"/>
              <a:t> </a:t>
            </a:r>
            <a:r>
              <a:rPr lang="de-DE" sz="1400" i="1" dirty="0" err="1" smtClean="0"/>
              <a:t>and</a:t>
            </a:r>
            <a:r>
              <a:rPr lang="de-DE" sz="1400" i="1" dirty="0" smtClean="0"/>
              <a:t> </a:t>
            </a:r>
            <a:r>
              <a:rPr lang="de-DE" sz="1400" i="1" dirty="0" err="1" smtClean="0"/>
              <a:t>Mathematical</a:t>
            </a:r>
            <a:r>
              <a:rPr lang="de-DE" sz="1400" i="1" dirty="0" smtClean="0"/>
              <a:t> </a:t>
            </a:r>
            <a:r>
              <a:rPr lang="de-DE" sz="1400" i="1" dirty="0" err="1" smtClean="0"/>
              <a:t>Methods</a:t>
            </a:r>
            <a:r>
              <a:rPr lang="de-DE" sz="1400" i="1" dirty="0" smtClean="0"/>
              <a:t> in </a:t>
            </a:r>
            <a:r>
              <a:rPr lang="de-DE" sz="1400" i="1" dirty="0" err="1" smtClean="0"/>
              <a:t>Medicine</a:t>
            </a:r>
            <a:r>
              <a:rPr lang="de-DE" sz="1400" i="1" dirty="0" smtClean="0"/>
              <a:t>, </a:t>
            </a:r>
            <a:r>
              <a:rPr lang="de-DE" sz="1400" dirty="0" err="1" smtClean="0"/>
              <a:t>Vol</a:t>
            </a:r>
            <a:r>
              <a:rPr lang="de-DE" sz="1400" dirty="0" smtClean="0"/>
              <a:t> 2012, 1-14)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971600" y="836712"/>
            <a:ext cx="7848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/>
              <a:t>Beispiel: Fragile X Syndrome </a:t>
            </a:r>
            <a:r>
              <a:rPr lang="de-DE" sz="2400" dirty="0" err="1" smtClean="0"/>
              <a:t>and</a:t>
            </a:r>
            <a:r>
              <a:rPr lang="de-DE" sz="2400" dirty="0" smtClean="0"/>
              <a:t> </a:t>
            </a:r>
            <a:r>
              <a:rPr lang="de-DE" sz="2400" dirty="0" err="1" smtClean="0"/>
              <a:t>Ideopathic</a:t>
            </a:r>
            <a:r>
              <a:rPr lang="de-DE" sz="2400" dirty="0" smtClean="0"/>
              <a:t>  </a:t>
            </a:r>
            <a:r>
              <a:rPr lang="de-DE" sz="2400" dirty="0" err="1" smtClean="0"/>
              <a:t>Autism</a:t>
            </a:r>
            <a:r>
              <a:rPr lang="de-DE" sz="2400" dirty="0" smtClean="0"/>
              <a:t> (5)</a:t>
            </a:r>
            <a:endParaRPr lang="de-DE" sz="2400" dirty="0"/>
          </a:p>
        </p:txBody>
      </p:sp>
      <p:sp>
        <p:nvSpPr>
          <p:cNvPr id="3" name="Textfeld 2"/>
          <p:cNvSpPr txBox="1"/>
          <p:nvPr/>
        </p:nvSpPr>
        <p:spPr>
          <a:xfrm>
            <a:off x="971600" y="1988840"/>
            <a:ext cx="73448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err="1" smtClean="0"/>
              <a:t>Univariate</a:t>
            </a:r>
            <a:r>
              <a:rPr lang="de-DE" sz="1600" dirty="0" smtClean="0"/>
              <a:t> Analysen: GMV und WMV Unterschiede zwischen FXS und </a:t>
            </a:r>
            <a:r>
              <a:rPr lang="de-DE" sz="1600" dirty="0" err="1" smtClean="0"/>
              <a:t>iAUt</a:t>
            </a:r>
            <a:r>
              <a:rPr lang="de-DE" sz="1600" dirty="0" smtClean="0"/>
              <a:t> wurden untersucht, wobei Alter, Ort und Gesamt GMV </a:t>
            </a:r>
            <a:r>
              <a:rPr lang="de-DE" sz="1600" dirty="0" err="1" smtClean="0"/>
              <a:t>bzw</a:t>
            </a:r>
            <a:r>
              <a:rPr lang="de-DE" sz="1600" dirty="0" smtClean="0"/>
              <a:t> WMV als </a:t>
            </a:r>
            <a:r>
              <a:rPr lang="de-DE" sz="1600" dirty="0" err="1" smtClean="0"/>
              <a:t>Kovariate</a:t>
            </a:r>
            <a:r>
              <a:rPr lang="de-DE" sz="1600" dirty="0" smtClean="0"/>
              <a:t> </a:t>
            </a:r>
            <a:r>
              <a:rPr lang="de-DE" sz="1600" dirty="0" err="1" smtClean="0"/>
              <a:t>herauspartialisiert</a:t>
            </a:r>
            <a:r>
              <a:rPr lang="de-DE" sz="1600" dirty="0" smtClean="0"/>
              <a:t> wurden.</a:t>
            </a:r>
            <a:endParaRPr lang="de-DE" sz="1600" dirty="0"/>
          </a:p>
        </p:txBody>
      </p:sp>
      <p:sp>
        <p:nvSpPr>
          <p:cNvPr id="4" name="Textfeld 3"/>
          <p:cNvSpPr txBox="1"/>
          <p:nvPr/>
        </p:nvSpPr>
        <p:spPr>
          <a:xfrm>
            <a:off x="971600" y="3068960"/>
            <a:ext cx="75608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/>
              <a:t>MVPA durch Support </a:t>
            </a:r>
            <a:r>
              <a:rPr lang="de-DE" sz="1600" dirty="0" err="1" smtClean="0"/>
              <a:t>Vector</a:t>
            </a:r>
            <a:r>
              <a:rPr lang="de-DE" sz="1600" dirty="0" smtClean="0"/>
              <a:t> Machines (SVM) zur Analyse von Bereichen mit räumlich verteilten GMV- und WMV-Unterschieden, die für die Diskriminierung von FXS und </a:t>
            </a:r>
            <a:r>
              <a:rPr lang="de-DE" sz="1600" dirty="0" err="1" smtClean="0"/>
              <a:t>iAUT</a:t>
            </a:r>
            <a:r>
              <a:rPr lang="de-DE" sz="1600" dirty="0" smtClean="0"/>
              <a:t> geeignet erschienen (FXS- und </a:t>
            </a:r>
            <a:r>
              <a:rPr lang="de-DE" sz="1600" dirty="0" err="1" smtClean="0"/>
              <a:t>iAUT</a:t>
            </a:r>
            <a:r>
              <a:rPr lang="de-DE" sz="1600" dirty="0" smtClean="0"/>
              <a:t>-Patienten). – </a:t>
            </a:r>
          </a:p>
          <a:p>
            <a:r>
              <a:rPr lang="de-DE" sz="1600" dirty="0" smtClean="0"/>
              <a:t>Klassifikation auf der Basis von GMV- und WMV-Karten – linear, aber in einem hochdimensionalen Feature-Raum (wird nicht näher spezifiziert). </a:t>
            </a:r>
            <a:endParaRPr lang="de-DE" sz="1600" dirty="0"/>
          </a:p>
        </p:txBody>
      </p:sp>
      <p:sp>
        <p:nvSpPr>
          <p:cNvPr id="5" name="Textfeld 4"/>
          <p:cNvSpPr txBox="1"/>
          <p:nvPr/>
        </p:nvSpPr>
        <p:spPr>
          <a:xfrm>
            <a:off x="1043608" y="4653136"/>
            <a:ext cx="756084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de-DE" sz="1600" dirty="0" err="1" smtClean="0"/>
              <a:t>Univariate</a:t>
            </a:r>
            <a:r>
              <a:rPr lang="de-DE" sz="1600" dirty="0" smtClean="0"/>
              <a:t> </a:t>
            </a:r>
            <a:r>
              <a:rPr lang="de-DE" sz="1600" dirty="0" err="1" smtClean="0"/>
              <a:t>Results</a:t>
            </a:r>
            <a:r>
              <a:rPr lang="de-DE" sz="1600" dirty="0" smtClean="0"/>
              <a:t>:</a:t>
            </a:r>
          </a:p>
          <a:p>
            <a:pPr marL="342900" indent="-342900">
              <a:buFont typeface="+mj-lt"/>
              <a:buAutoNum type="arabicPeriod"/>
            </a:pPr>
            <a:r>
              <a:rPr lang="de-DE" sz="1600" dirty="0" smtClean="0"/>
              <a:t>FXS versus </a:t>
            </a:r>
            <a:r>
              <a:rPr lang="de-DE" sz="1600" dirty="0" err="1" smtClean="0"/>
              <a:t>iAUT</a:t>
            </a:r>
            <a:r>
              <a:rPr lang="de-DE" sz="1600" dirty="0" smtClean="0"/>
              <a:t> und FXS versus TD/DD – </a:t>
            </a:r>
            <a:r>
              <a:rPr lang="de-DE" sz="1600" dirty="0" err="1" smtClean="0"/>
              <a:t>morphometrische</a:t>
            </a:r>
            <a:r>
              <a:rPr lang="de-DE" sz="1600" dirty="0" smtClean="0"/>
              <a:t> Muster, die zwischen FXS und </a:t>
            </a:r>
            <a:r>
              <a:rPr lang="de-DE" sz="1600" dirty="0" err="1" smtClean="0"/>
              <a:t>iAUT</a:t>
            </a:r>
            <a:r>
              <a:rPr lang="de-DE" sz="1600" dirty="0" smtClean="0"/>
              <a:t> differenzieren sind ähnlich den Mustern, die FXS von TD/DD unterscheiden, - </a:t>
            </a:r>
            <a:r>
              <a:rPr lang="de-DE" sz="1600" dirty="0" err="1" smtClean="0"/>
              <a:t>dh</a:t>
            </a:r>
            <a:r>
              <a:rPr lang="de-DE" sz="1600" dirty="0" smtClean="0"/>
              <a:t> ähnliche </a:t>
            </a:r>
            <a:r>
              <a:rPr lang="de-DE" sz="1600" dirty="0" err="1" smtClean="0"/>
              <a:t>morphometrische</a:t>
            </a:r>
            <a:r>
              <a:rPr lang="de-DE" sz="1600" dirty="0" smtClean="0"/>
              <a:t> Muster zwischen </a:t>
            </a:r>
            <a:r>
              <a:rPr lang="de-DE" sz="1600" dirty="0" err="1" smtClean="0"/>
              <a:t>iAUT</a:t>
            </a:r>
            <a:r>
              <a:rPr lang="de-DE" sz="1600" dirty="0" smtClean="0"/>
              <a:t> und TD/DD-Gruppen:</a:t>
            </a:r>
          </a:p>
          <a:p>
            <a:pPr marL="342900" indent="-342900">
              <a:buFont typeface="+mj-lt"/>
              <a:buAutoNum type="arabicPeriod"/>
            </a:pPr>
            <a:r>
              <a:rPr lang="de-DE" sz="1600" dirty="0" smtClean="0"/>
              <a:t>Signifikant größere bilaterale </a:t>
            </a:r>
            <a:r>
              <a:rPr lang="de-DE" sz="1600" dirty="0" err="1" smtClean="0"/>
              <a:t>Caudate</a:t>
            </a:r>
            <a:r>
              <a:rPr lang="de-DE" sz="1600" dirty="0" smtClean="0"/>
              <a:t>, Thalamus, </a:t>
            </a:r>
            <a:r>
              <a:rPr lang="de-DE" sz="1600" dirty="0" err="1" smtClean="0"/>
              <a:t>Hpothalamus</a:t>
            </a:r>
            <a:r>
              <a:rPr lang="de-DE" sz="1600" dirty="0" smtClean="0"/>
              <a:t>, </a:t>
            </a:r>
            <a:r>
              <a:rPr lang="de-DE" sz="1600" dirty="0" err="1" smtClean="0"/>
              <a:t>Parieto-occipital</a:t>
            </a:r>
            <a:r>
              <a:rPr lang="de-DE" sz="1600" dirty="0" smtClean="0"/>
              <a:t>, </a:t>
            </a:r>
            <a:r>
              <a:rPr lang="de-DE" sz="1600" dirty="0" err="1" smtClean="0"/>
              <a:t>Cerebellar</a:t>
            </a:r>
            <a:r>
              <a:rPr lang="de-DE" sz="1600" dirty="0" smtClean="0"/>
              <a:t>- Bereiche, reduzierten </a:t>
            </a:r>
            <a:r>
              <a:rPr lang="de-DE" sz="1600" dirty="0" err="1" smtClean="0"/>
              <a:t>orbitofrontaler</a:t>
            </a:r>
            <a:r>
              <a:rPr lang="de-DE" sz="1600" dirty="0" smtClean="0"/>
              <a:t> Cortex, medial </a:t>
            </a:r>
            <a:r>
              <a:rPr lang="de-DE" sz="1600" dirty="0" err="1" smtClean="0"/>
              <a:t>präfrontaler</a:t>
            </a:r>
            <a:r>
              <a:rPr lang="de-DE" sz="1600" dirty="0" smtClean="0"/>
              <a:t> Cortex, </a:t>
            </a:r>
            <a:r>
              <a:rPr lang="de-DE" sz="1600" dirty="0" err="1" smtClean="0"/>
              <a:t>Amygdala</a:t>
            </a:r>
            <a:r>
              <a:rPr lang="de-DE" sz="1600" dirty="0" smtClean="0"/>
              <a:t> bei den FXS im </a:t>
            </a:r>
            <a:r>
              <a:rPr lang="de-DE" sz="1600" dirty="0" err="1" smtClean="0"/>
              <a:t>Ergleich</a:t>
            </a:r>
            <a:r>
              <a:rPr lang="de-DE" sz="1600" dirty="0" smtClean="0"/>
              <a:t> zu </a:t>
            </a:r>
            <a:r>
              <a:rPr lang="de-DE" sz="1600" dirty="0" err="1" smtClean="0"/>
              <a:t>iAUTs</a:t>
            </a:r>
            <a:r>
              <a:rPr lang="de-DE" sz="1600" dirty="0" smtClean="0"/>
              <a:t> und TD/DD</a:t>
            </a:r>
            <a:endParaRPr lang="de-DE" sz="1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971600" y="836712"/>
            <a:ext cx="7848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/>
              <a:t>Beispiel: Fragile X Syndrome </a:t>
            </a:r>
            <a:r>
              <a:rPr lang="de-DE" sz="2400" dirty="0" err="1" smtClean="0"/>
              <a:t>and</a:t>
            </a:r>
            <a:r>
              <a:rPr lang="de-DE" sz="2400" dirty="0" smtClean="0"/>
              <a:t> </a:t>
            </a:r>
            <a:r>
              <a:rPr lang="de-DE" sz="2400" dirty="0" err="1" smtClean="0"/>
              <a:t>Ideopathic</a:t>
            </a:r>
            <a:r>
              <a:rPr lang="de-DE" sz="2400" dirty="0" smtClean="0"/>
              <a:t>  </a:t>
            </a:r>
            <a:r>
              <a:rPr lang="de-DE" sz="2400" dirty="0" err="1" smtClean="0"/>
              <a:t>Autism</a:t>
            </a:r>
            <a:r>
              <a:rPr lang="de-DE" sz="2400" dirty="0" smtClean="0"/>
              <a:t> (6)</a:t>
            </a:r>
            <a:endParaRPr lang="de-DE" sz="2400" dirty="0"/>
          </a:p>
        </p:txBody>
      </p:sp>
      <p:sp>
        <p:nvSpPr>
          <p:cNvPr id="3" name="Textfeld 2"/>
          <p:cNvSpPr txBox="1"/>
          <p:nvPr/>
        </p:nvSpPr>
        <p:spPr>
          <a:xfrm>
            <a:off x="971600" y="1844824"/>
            <a:ext cx="74168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/>
              <a:t>Verschiedene Hirnbereiche, bei denen FXSs und </a:t>
            </a:r>
            <a:r>
              <a:rPr lang="de-DE" sz="1600" dirty="0" err="1" smtClean="0"/>
              <a:t>iAUTs</a:t>
            </a:r>
            <a:r>
              <a:rPr lang="de-DE" sz="1600" dirty="0" smtClean="0"/>
              <a:t> auf entgegengesetzten Extremen relativ zu den TD/DD positioniert sind: Bei den FXSs signifikant reduziert, und signifikant vergrößert bei den </a:t>
            </a:r>
            <a:r>
              <a:rPr lang="de-DE" sz="1600" dirty="0" err="1" smtClean="0"/>
              <a:t>iAUTs</a:t>
            </a:r>
            <a:r>
              <a:rPr lang="de-DE" sz="1600" dirty="0" smtClean="0"/>
              <a:t> (u. al </a:t>
            </a:r>
            <a:r>
              <a:rPr lang="de-DE" sz="1600" dirty="0" err="1" smtClean="0"/>
              <a:t>Amygdalaorbitofrontaler</a:t>
            </a:r>
            <a:r>
              <a:rPr lang="de-DE" sz="1600" dirty="0" smtClean="0"/>
              <a:t> Cortex,  </a:t>
            </a:r>
            <a:r>
              <a:rPr lang="de-DE" sz="1600" dirty="0" err="1" smtClean="0"/>
              <a:t>Insula</a:t>
            </a:r>
            <a:r>
              <a:rPr lang="de-DE" sz="1600" dirty="0" smtClean="0"/>
              <a:t>)</a:t>
            </a:r>
            <a:endParaRPr lang="de-DE" sz="1600" dirty="0"/>
          </a:p>
        </p:txBody>
      </p:sp>
      <p:sp>
        <p:nvSpPr>
          <p:cNvPr id="4" name="Textfeld 3"/>
          <p:cNvSpPr txBox="1"/>
          <p:nvPr/>
        </p:nvSpPr>
        <p:spPr>
          <a:xfrm>
            <a:off x="971600" y="2852936"/>
            <a:ext cx="756084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/>
              <a:t>SVM-Analyse: </a:t>
            </a:r>
          </a:p>
          <a:p>
            <a:pPr marL="342900" indent="-342900">
              <a:buFont typeface="+mj-lt"/>
              <a:buAutoNum type="arabicPeriod"/>
            </a:pPr>
            <a:r>
              <a:rPr lang="de-DE" sz="1600" dirty="0" smtClean="0"/>
              <a:t>Hohe Diskriminierbarkeit von FXSs und </a:t>
            </a:r>
            <a:r>
              <a:rPr lang="de-DE" sz="1600" dirty="0" err="1" smtClean="0"/>
              <a:t>iAUTs</a:t>
            </a:r>
            <a:r>
              <a:rPr lang="de-DE" sz="1600" dirty="0" smtClean="0"/>
              <a:t> (GM und WM  </a:t>
            </a:r>
            <a:r>
              <a:rPr lang="de-DE" sz="1600" dirty="0" err="1" smtClean="0"/>
              <a:t>voxels</a:t>
            </a:r>
            <a:r>
              <a:rPr lang="de-DE" sz="1600" dirty="0" smtClean="0"/>
              <a:t>)  90%</a:t>
            </a:r>
          </a:p>
          <a:p>
            <a:pPr marL="342900" indent="-342900">
              <a:buFont typeface="+mj-lt"/>
              <a:buAutoNum type="arabicPeriod"/>
            </a:pPr>
            <a:r>
              <a:rPr lang="de-DE" sz="1600" dirty="0" err="1" smtClean="0"/>
              <a:t>Univariate</a:t>
            </a:r>
            <a:r>
              <a:rPr lang="de-DE" sz="1600" dirty="0" smtClean="0"/>
              <a:t> und SVM zeigen ähnliche Resultate</a:t>
            </a:r>
          </a:p>
          <a:p>
            <a:pPr marL="342900" indent="-342900">
              <a:buFont typeface="+mj-lt"/>
              <a:buAutoNum type="arabicPeriod"/>
            </a:pPr>
            <a:r>
              <a:rPr lang="de-DE" sz="1600" dirty="0" smtClean="0"/>
              <a:t>SVM unterscheidet auch </a:t>
            </a:r>
            <a:r>
              <a:rPr lang="de-DE" sz="1600" dirty="0" err="1" smtClean="0"/>
              <a:t>FXS+Autismus</a:t>
            </a:r>
            <a:r>
              <a:rPr lang="de-DE" sz="1600" dirty="0" smtClean="0"/>
              <a:t> von </a:t>
            </a:r>
            <a:r>
              <a:rPr lang="de-DE" sz="1600" dirty="0" err="1" smtClean="0"/>
              <a:t>iAUTs</a:t>
            </a:r>
            <a:r>
              <a:rPr lang="de-DE" sz="1600" dirty="0" smtClean="0"/>
              <a:t> (82% Diskriminierbarkeit)</a:t>
            </a:r>
          </a:p>
          <a:p>
            <a:pPr marL="342900" indent="-342900">
              <a:buFont typeface="+mj-lt"/>
              <a:buAutoNum type="arabicPeriod"/>
            </a:pPr>
            <a:r>
              <a:rPr lang="de-DE" sz="1600" dirty="0" smtClean="0"/>
              <a:t>SVM nur für Hirnbereiche, die für FXS und </a:t>
            </a:r>
            <a:r>
              <a:rPr lang="de-DE" sz="1600" dirty="0" err="1" smtClean="0"/>
              <a:t>iAUT</a:t>
            </a:r>
            <a:r>
              <a:rPr lang="de-DE" sz="1600" dirty="0" smtClean="0"/>
              <a:t> ähnliche </a:t>
            </a:r>
            <a:r>
              <a:rPr lang="de-DE" sz="1600" dirty="0" err="1" smtClean="0"/>
              <a:t>morphometrische</a:t>
            </a:r>
            <a:r>
              <a:rPr lang="de-DE" sz="1600" dirty="0" smtClean="0"/>
              <a:t> </a:t>
            </a:r>
            <a:r>
              <a:rPr lang="de-DE" sz="1600" dirty="0" err="1" smtClean="0"/>
              <a:t>Abnormalitäten</a:t>
            </a:r>
            <a:r>
              <a:rPr lang="de-DE" sz="1600" dirty="0" smtClean="0"/>
              <a:t> zeigen (</a:t>
            </a:r>
            <a:r>
              <a:rPr lang="de-DE" sz="1600" dirty="0" err="1" smtClean="0"/>
              <a:t>Caudate</a:t>
            </a:r>
            <a:r>
              <a:rPr lang="de-DE" sz="1600" dirty="0" smtClean="0"/>
              <a:t> und Cerebellum) – aber immer och 84% Diskriminierbarkeit.</a:t>
            </a:r>
          </a:p>
          <a:p>
            <a:pPr marL="342900" indent="-342900">
              <a:buFont typeface="+mj-lt"/>
              <a:buAutoNum type="arabicPeriod"/>
            </a:pPr>
            <a:r>
              <a:rPr lang="de-DE" sz="1600" dirty="0" smtClean="0"/>
              <a:t>FXSs versus TD/DD – 98%</a:t>
            </a:r>
          </a:p>
          <a:p>
            <a:pPr marL="342900" indent="-342900">
              <a:buFont typeface="+mj-lt"/>
              <a:buAutoNum type="arabicPeriod"/>
            </a:pPr>
            <a:r>
              <a:rPr lang="de-DE" sz="1600" dirty="0" smtClean="0"/>
              <a:t>SVM für FXS versus TD/DD angewendet auf </a:t>
            </a:r>
            <a:r>
              <a:rPr lang="de-DE" sz="1600" dirty="0" err="1" smtClean="0"/>
              <a:t>iAUT</a:t>
            </a:r>
            <a:r>
              <a:rPr lang="de-DE" sz="1600" dirty="0" smtClean="0"/>
              <a:t> – 92% wurden als TD/DD klassifiziert, </a:t>
            </a:r>
            <a:r>
              <a:rPr lang="de-DE" sz="1600" dirty="0" err="1" smtClean="0"/>
              <a:t>dh</a:t>
            </a:r>
            <a:r>
              <a:rPr lang="de-DE" sz="1600" dirty="0" smtClean="0"/>
              <a:t> das Modell unterscheidet auch zwischen FXS und </a:t>
            </a:r>
            <a:r>
              <a:rPr lang="de-DE" sz="1600" dirty="0" err="1" smtClean="0"/>
              <a:t>iAUT</a:t>
            </a:r>
            <a:r>
              <a:rPr lang="de-DE" sz="1600" dirty="0" smtClean="0"/>
              <a:t>, also</a:t>
            </a:r>
          </a:p>
          <a:p>
            <a:pPr marL="342900" indent="-342900">
              <a:buFont typeface="+mj-lt"/>
              <a:buAutoNum type="arabicPeriod"/>
            </a:pPr>
            <a:r>
              <a:rPr lang="de-DE" sz="1600" dirty="0" smtClean="0"/>
              <a:t>FXS charakterisiert eine homogene Gruppe verglichen mit </a:t>
            </a:r>
            <a:r>
              <a:rPr lang="de-DE" sz="1600" dirty="0" err="1" smtClean="0"/>
              <a:t>iAUTs</a:t>
            </a:r>
            <a:r>
              <a:rPr lang="de-DE" sz="1600" dirty="0" smtClean="0"/>
              <a:t>, die heterogener sind</a:t>
            </a:r>
          </a:p>
          <a:p>
            <a:pPr marL="342900" indent="-342900">
              <a:buFont typeface="+mj-lt"/>
              <a:buAutoNum type="arabicPeriod"/>
            </a:pPr>
            <a:r>
              <a:rPr lang="de-DE" sz="1600" dirty="0" err="1" smtClean="0"/>
              <a:t>iAUT</a:t>
            </a:r>
            <a:r>
              <a:rPr lang="de-DE" sz="1600" dirty="0" smtClean="0"/>
              <a:t> versus TD/DD nur 59% (knapp über Zufallsniveau). </a:t>
            </a:r>
            <a:endParaRPr lang="de-DE" sz="1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971600" y="836712"/>
            <a:ext cx="7848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/>
              <a:t>Beispiel: Fragile X Syndrome </a:t>
            </a:r>
            <a:r>
              <a:rPr lang="de-DE" sz="2400" dirty="0" err="1" smtClean="0"/>
              <a:t>and</a:t>
            </a:r>
            <a:r>
              <a:rPr lang="de-DE" sz="2400" dirty="0" smtClean="0"/>
              <a:t> </a:t>
            </a:r>
            <a:r>
              <a:rPr lang="de-DE" sz="2400" dirty="0" err="1" smtClean="0"/>
              <a:t>Ideopathic</a:t>
            </a:r>
            <a:r>
              <a:rPr lang="de-DE" sz="2400" dirty="0" smtClean="0"/>
              <a:t>  </a:t>
            </a:r>
            <a:r>
              <a:rPr lang="de-DE" sz="2400" dirty="0" err="1" smtClean="0"/>
              <a:t>Autism</a:t>
            </a:r>
            <a:r>
              <a:rPr lang="de-DE" sz="2400" dirty="0" smtClean="0"/>
              <a:t> (7)</a:t>
            </a:r>
            <a:endParaRPr lang="de-DE" sz="2400" dirty="0"/>
          </a:p>
        </p:txBody>
      </p:sp>
      <p:sp>
        <p:nvSpPr>
          <p:cNvPr id="3" name="Textfeld 2"/>
          <p:cNvSpPr txBox="1"/>
          <p:nvPr/>
        </p:nvSpPr>
        <p:spPr>
          <a:xfrm>
            <a:off x="971600" y="2060848"/>
            <a:ext cx="712879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err="1" smtClean="0"/>
              <a:t>Univariate</a:t>
            </a:r>
            <a:r>
              <a:rPr lang="de-DE" sz="1600" dirty="0" smtClean="0"/>
              <a:t> Analyse zeigte Unterschiede zwischen bestimmten Hirnbereichen für XSs und </a:t>
            </a:r>
            <a:r>
              <a:rPr lang="de-DE" sz="1600" dirty="0" err="1" smtClean="0"/>
              <a:t>iAUTs</a:t>
            </a:r>
            <a:r>
              <a:rPr lang="de-DE" sz="1600" dirty="0" smtClean="0"/>
              <a:t>,  aber die SVM konnte auf der Basis dieser Bereiche nicht diskriminieren – trotz signifikanter Unterschiede, die die </a:t>
            </a:r>
            <a:r>
              <a:rPr lang="de-DE" sz="1600" dirty="0" err="1" smtClean="0"/>
              <a:t>univariate</a:t>
            </a:r>
            <a:r>
              <a:rPr lang="de-DE" sz="1600" dirty="0" smtClean="0"/>
              <a:t> Analyse gezeigt hat. Es folgt, dass die erfassten Unterschiede für die Unterscheidbarkeit von </a:t>
            </a:r>
            <a:r>
              <a:rPr lang="de-DE" sz="1600" dirty="0" err="1" smtClean="0"/>
              <a:t>iAUTs</a:t>
            </a:r>
            <a:r>
              <a:rPr lang="de-DE" sz="1600" dirty="0" smtClean="0"/>
              <a:t> und TD/DD keine Rolle spielen.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971600" y="836712"/>
            <a:ext cx="7848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/>
              <a:t>Beispiel: Klassifikation von Gesichtern</a:t>
            </a:r>
            <a:endParaRPr lang="de-DE" sz="2400" dirty="0"/>
          </a:p>
        </p:txBody>
      </p:sp>
      <p:sp>
        <p:nvSpPr>
          <p:cNvPr id="3" name="Textfeld 2"/>
          <p:cNvSpPr txBox="1"/>
          <p:nvPr/>
        </p:nvSpPr>
        <p:spPr>
          <a:xfrm>
            <a:off x="971600" y="1268760"/>
            <a:ext cx="712879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Macke, JH, Wichmann, FA (2010) </a:t>
            </a:r>
            <a:r>
              <a:rPr lang="de-DE" sz="1600" dirty="0" err="1" smtClean="0"/>
              <a:t>Estimating</a:t>
            </a:r>
            <a:r>
              <a:rPr lang="de-DE" sz="1600" dirty="0" smtClean="0"/>
              <a:t> </a:t>
            </a:r>
            <a:r>
              <a:rPr lang="de-DE" sz="1600" dirty="0" err="1" smtClean="0"/>
              <a:t>predictive</a:t>
            </a:r>
            <a:r>
              <a:rPr lang="de-DE" sz="1600" dirty="0" smtClean="0"/>
              <a:t> </a:t>
            </a:r>
            <a:r>
              <a:rPr lang="de-DE" sz="1600" dirty="0" err="1" smtClean="0"/>
              <a:t>stimulus</a:t>
            </a:r>
            <a:r>
              <a:rPr lang="de-DE" sz="1600" dirty="0" smtClean="0"/>
              <a:t> </a:t>
            </a:r>
            <a:r>
              <a:rPr lang="de-DE" sz="1600" dirty="0" err="1" smtClean="0"/>
              <a:t>features</a:t>
            </a:r>
            <a:r>
              <a:rPr lang="de-DE" sz="1600" dirty="0" smtClean="0"/>
              <a:t> </a:t>
            </a:r>
            <a:r>
              <a:rPr lang="de-DE" sz="1600" dirty="0" err="1" smtClean="0"/>
              <a:t>from</a:t>
            </a:r>
            <a:r>
              <a:rPr lang="de-DE" sz="1600" dirty="0" smtClean="0"/>
              <a:t> </a:t>
            </a:r>
            <a:r>
              <a:rPr lang="de-DE" sz="1600" dirty="0" err="1" smtClean="0"/>
              <a:t>psychophysical</a:t>
            </a:r>
            <a:r>
              <a:rPr lang="de-DE" sz="1600" dirty="0" smtClean="0"/>
              <a:t> </a:t>
            </a:r>
            <a:r>
              <a:rPr lang="de-DE" sz="1600" dirty="0" err="1" smtClean="0"/>
              <a:t>data</a:t>
            </a:r>
            <a:r>
              <a:rPr lang="de-DE" sz="1600" dirty="0" smtClean="0"/>
              <a:t>: The </a:t>
            </a:r>
            <a:r>
              <a:rPr lang="de-DE" sz="1600" dirty="0" err="1" smtClean="0"/>
              <a:t>decision</a:t>
            </a:r>
            <a:r>
              <a:rPr lang="de-DE" sz="1600" dirty="0" smtClean="0"/>
              <a:t> </a:t>
            </a:r>
            <a:r>
              <a:rPr lang="de-DE" sz="1600" dirty="0" err="1" smtClean="0"/>
              <a:t>image</a:t>
            </a:r>
            <a:r>
              <a:rPr lang="de-DE" sz="1600" dirty="0" smtClean="0"/>
              <a:t> </a:t>
            </a:r>
            <a:r>
              <a:rPr lang="de-DE" sz="1600" dirty="0" err="1" smtClean="0"/>
              <a:t>technique</a:t>
            </a:r>
            <a:r>
              <a:rPr lang="de-DE" sz="1600" dirty="0" smtClean="0"/>
              <a:t> </a:t>
            </a:r>
            <a:r>
              <a:rPr lang="de-DE" sz="1600" dirty="0" err="1" smtClean="0"/>
              <a:t>applied</a:t>
            </a:r>
            <a:r>
              <a:rPr lang="de-DE" sz="1600" dirty="0" smtClean="0"/>
              <a:t> </a:t>
            </a:r>
            <a:r>
              <a:rPr lang="de-DE" sz="1600" dirty="0" err="1" smtClean="0"/>
              <a:t>to</a:t>
            </a:r>
            <a:r>
              <a:rPr lang="de-DE" sz="1600" dirty="0" smtClean="0"/>
              <a:t> human </a:t>
            </a:r>
            <a:r>
              <a:rPr lang="de-DE" sz="1600" dirty="0" err="1" smtClean="0"/>
              <a:t>faces</a:t>
            </a:r>
            <a:r>
              <a:rPr lang="de-DE" sz="1600" i="1" dirty="0" smtClean="0"/>
              <a:t>. Journal </a:t>
            </a:r>
            <a:r>
              <a:rPr lang="de-DE" sz="1600" i="1" dirty="0" err="1" smtClean="0"/>
              <a:t>of</a:t>
            </a:r>
            <a:r>
              <a:rPr lang="de-DE" sz="1600" i="1" dirty="0" smtClean="0"/>
              <a:t> Vision</a:t>
            </a:r>
            <a:r>
              <a:rPr lang="de-DE" sz="1600" dirty="0" smtClean="0"/>
              <a:t>, 10 (5), 1 - 24</a:t>
            </a:r>
            <a:endParaRPr lang="de-DE" dirty="0"/>
          </a:p>
        </p:txBody>
      </p:sp>
      <p:pic>
        <p:nvPicPr>
          <p:cNvPr id="696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3010619"/>
            <a:ext cx="4286250" cy="351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feld 4"/>
          <p:cNvSpPr txBox="1"/>
          <p:nvPr/>
        </p:nvSpPr>
        <p:spPr>
          <a:xfrm>
            <a:off x="1979712" y="2555612"/>
            <a:ext cx="10486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männlich</a:t>
            </a:r>
            <a:endParaRPr lang="de-DE" dirty="0"/>
          </a:p>
        </p:txBody>
      </p:sp>
      <p:sp>
        <p:nvSpPr>
          <p:cNvPr id="6" name="Textfeld 5"/>
          <p:cNvSpPr txBox="1"/>
          <p:nvPr/>
        </p:nvSpPr>
        <p:spPr>
          <a:xfrm>
            <a:off x="3851920" y="2555612"/>
            <a:ext cx="9632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weiblich</a:t>
            </a:r>
            <a:endParaRPr lang="de-DE" dirty="0"/>
          </a:p>
        </p:txBody>
      </p:sp>
      <p:sp>
        <p:nvSpPr>
          <p:cNvPr id="7" name="Textfeld 6"/>
          <p:cNvSpPr txBox="1"/>
          <p:nvPr/>
        </p:nvSpPr>
        <p:spPr>
          <a:xfrm>
            <a:off x="5580112" y="3275692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Diffuse, </a:t>
            </a:r>
            <a:r>
              <a:rPr lang="de-DE" dirty="0" err="1" smtClean="0"/>
              <a:t>ambient</a:t>
            </a:r>
            <a:r>
              <a:rPr lang="de-DE" dirty="0" smtClean="0"/>
              <a:t>, </a:t>
            </a:r>
            <a:r>
              <a:rPr lang="de-DE" dirty="0" err="1" smtClean="0"/>
              <a:t>spotlight</a:t>
            </a:r>
            <a:endParaRPr lang="de-DE" dirty="0"/>
          </a:p>
        </p:txBody>
      </p:sp>
      <p:sp>
        <p:nvSpPr>
          <p:cNvPr id="9" name="Textfeld 8"/>
          <p:cNvSpPr txBox="1"/>
          <p:nvPr/>
        </p:nvSpPr>
        <p:spPr>
          <a:xfrm>
            <a:off x="5580112" y="4067780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Wie oben, 15 Grad rotiert</a:t>
            </a:r>
            <a:endParaRPr lang="de-DE" dirty="0"/>
          </a:p>
        </p:txBody>
      </p:sp>
      <p:sp>
        <p:nvSpPr>
          <p:cNvPr id="10" name="Textfeld 9"/>
          <p:cNvSpPr txBox="1"/>
          <p:nvPr/>
        </p:nvSpPr>
        <p:spPr>
          <a:xfrm>
            <a:off x="5580112" y="4931876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Wie oben, andere Textur</a:t>
            </a:r>
            <a:endParaRPr lang="de-DE" dirty="0"/>
          </a:p>
        </p:txBody>
      </p:sp>
      <p:sp>
        <p:nvSpPr>
          <p:cNvPr id="11" name="Textfeld 10"/>
          <p:cNvSpPr txBox="1"/>
          <p:nvPr/>
        </p:nvSpPr>
        <p:spPr>
          <a:xfrm>
            <a:off x="5580112" y="5795972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Wie oben, 15 Grad rotiert</a:t>
            </a:r>
            <a:endParaRPr lang="de-DE" dirty="0"/>
          </a:p>
        </p:txBody>
      </p:sp>
      <p:sp>
        <p:nvSpPr>
          <p:cNvPr id="12" name="Textfeld 11"/>
          <p:cNvSpPr txBox="1"/>
          <p:nvPr/>
        </p:nvSpPr>
        <p:spPr>
          <a:xfrm>
            <a:off x="6516216" y="2555612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Licht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9" grpId="0"/>
      <p:bldP spid="10" grpId="0"/>
      <p:bldP spid="11" grpId="0"/>
      <p:bldP spid="12" grpId="0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971600" y="836712"/>
            <a:ext cx="7848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/>
              <a:t>Beispiel: Klassifikation von Gesichtern</a:t>
            </a:r>
            <a:endParaRPr lang="de-DE" sz="2400" dirty="0"/>
          </a:p>
        </p:txBody>
      </p:sp>
      <p:sp>
        <p:nvSpPr>
          <p:cNvPr id="3" name="Textfeld 2"/>
          <p:cNvSpPr txBox="1"/>
          <p:nvPr/>
        </p:nvSpPr>
        <p:spPr>
          <a:xfrm>
            <a:off x="971600" y="1700808"/>
            <a:ext cx="7560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Insgesamt 428 Bilder, 215 männlich, 213 weiblich, jeweils 256x256 Pixel (= 65536 insgesamt)</a:t>
            </a:r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971600" y="2566645"/>
            <a:ext cx="7560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Alle Bilder haben gleiche mittlere Helligkeit und Standardabweichung, Kreuzkorrelation zu einem mittleren Bild war maximal</a:t>
            </a:r>
            <a:endParaRPr lang="de-DE" dirty="0"/>
          </a:p>
        </p:txBody>
      </p:sp>
      <p:sp>
        <p:nvSpPr>
          <p:cNvPr id="5" name="Textfeld 4"/>
          <p:cNvSpPr txBox="1"/>
          <p:nvPr/>
        </p:nvSpPr>
        <p:spPr>
          <a:xfrm>
            <a:off x="971600" y="3419708"/>
            <a:ext cx="7344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Zeitliche Darbietung: 200 </a:t>
            </a:r>
            <a:r>
              <a:rPr lang="de-DE" dirty="0" err="1" smtClean="0"/>
              <a:t>ms</a:t>
            </a:r>
            <a:r>
              <a:rPr lang="de-DE" dirty="0" smtClean="0"/>
              <a:t> </a:t>
            </a:r>
            <a:r>
              <a:rPr lang="de-DE" dirty="0" err="1" smtClean="0"/>
              <a:t>rise</a:t>
            </a:r>
            <a:r>
              <a:rPr lang="de-DE" dirty="0" smtClean="0"/>
              <a:t> time, 800 </a:t>
            </a:r>
            <a:r>
              <a:rPr lang="de-DE" dirty="0" err="1" smtClean="0"/>
              <a:t>ms</a:t>
            </a:r>
            <a:r>
              <a:rPr lang="de-DE" dirty="0" smtClean="0"/>
              <a:t> </a:t>
            </a:r>
            <a:r>
              <a:rPr lang="de-DE" dirty="0" err="1" smtClean="0"/>
              <a:t>plateau</a:t>
            </a:r>
            <a:r>
              <a:rPr lang="de-DE" dirty="0" smtClean="0"/>
              <a:t> time</a:t>
            </a:r>
            <a:endParaRPr lang="de-DE" dirty="0"/>
          </a:p>
        </p:txBody>
      </p:sp>
      <p:sp>
        <p:nvSpPr>
          <p:cNvPr id="6" name="Textfeld 5"/>
          <p:cNvSpPr txBox="1"/>
          <p:nvPr/>
        </p:nvSpPr>
        <p:spPr>
          <a:xfrm>
            <a:off x="971600" y="4017838"/>
            <a:ext cx="73448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Zufällige Folge der Stimuli, mittlere </a:t>
            </a:r>
            <a:r>
              <a:rPr lang="de-DE" dirty="0" err="1" smtClean="0"/>
              <a:t>Reaktrionszeit</a:t>
            </a:r>
            <a:r>
              <a:rPr lang="de-DE" dirty="0" smtClean="0"/>
              <a:t> 647 </a:t>
            </a:r>
            <a:r>
              <a:rPr lang="de-DE" dirty="0" err="1" smtClean="0"/>
              <a:t>ms</a:t>
            </a:r>
            <a:r>
              <a:rPr lang="de-DE" dirty="0" smtClean="0"/>
              <a:t>, </a:t>
            </a:r>
            <a:r>
              <a:rPr lang="de-DE" dirty="0" err="1" smtClean="0"/>
              <a:t>Stabw</a:t>
            </a:r>
            <a:r>
              <a:rPr lang="de-DE" dirty="0" smtClean="0"/>
              <a:t> 190 </a:t>
            </a:r>
            <a:r>
              <a:rPr lang="de-DE" dirty="0" err="1" smtClean="0"/>
              <a:t>ms</a:t>
            </a:r>
            <a:r>
              <a:rPr lang="de-DE" dirty="0" smtClean="0"/>
              <a:t>, </a:t>
            </a:r>
            <a:r>
              <a:rPr lang="de-DE" dirty="0" err="1" smtClean="0"/>
              <a:t>no</a:t>
            </a:r>
            <a:r>
              <a:rPr lang="de-DE" dirty="0" smtClean="0"/>
              <a:t> </a:t>
            </a:r>
            <a:r>
              <a:rPr lang="de-DE" dirty="0" err="1" smtClean="0"/>
              <a:t>feedback</a:t>
            </a:r>
            <a:r>
              <a:rPr lang="de-DE" dirty="0" smtClean="0"/>
              <a:t>, jedes Bild 10-mal beurteilt, 17 120 </a:t>
            </a:r>
            <a:r>
              <a:rPr lang="de-DE" dirty="0" err="1" smtClean="0"/>
              <a:t>trials</a:t>
            </a:r>
            <a:r>
              <a:rPr lang="de-DE" dirty="0" smtClean="0"/>
              <a:t>/</a:t>
            </a:r>
            <a:r>
              <a:rPr lang="de-DE" dirty="0" err="1" smtClean="0"/>
              <a:t>Vp</a:t>
            </a:r>
            <a:r>
              <a:rPr lang="de-DE" dirty="0" smtClean="0"/>
              <a:t>, 119 840 insgesamt, 500 </a:t>
            </a:r>
            <a:r>
              <a:rPr lang="de-DE" dirty="0" err="1" smtClean="0"/>
              <a:t>trials</a:t>
            </a:r>
            <a:r>
              <a:rPr lang="de-DE" dirty="0" smtClean="0"/>
              <a:t>/Block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971600" y="836712"/>
            <a:ext cx="7848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/>
              <a:t>Beispiel: Klassifikation von Gesichtern</a:t>
            </a:r>
            <a:endParaRPr lang="de-DE" sz="2400" dirty="0"/>
          </a:p>
        </p:txBody>
      </p:sp>
      <p:graphicFrame>
        <p:nvGraphicFramePr>
          <p:cNvPr id="112642" name="Object 2"/>
          <p:cNvGraphicFramePr>
            <a:graphicFrameLocks noChangeAspect="1"/>
          </p:cNvGraphicFramePr>
          <p:nvPr/>
        </p:nvGraphicFramePr>
        <p:xfrm>
          <a:off x="1043608" y="1746523"/>
          <a:ext cx="6365875" cy="314325"/>
        </p:xfrm>
        <a:graphic>
          <a:graphicData uri="http://schemas.openxmlformats.org/presentationml/2006/ole">
            <p:oleObj spid="_x0000_s112642" name="Formel" r:id="rId3" imgW="4660560" imgH="228600" progId="Equation.3">
              <p:embed/>
            </p:oleObj>
          </a:graphicData>
        </a:graphic>
      </p:graphicFrame>
      <p:graphicFrame>
        <p:nvGraphicFramePr>
          <p:cNvPr id="112643" name="Object 3"/>
          <p:cNvGraphicFramePr>
            <a:graphicFrameLocks noChangeAspect="1"/>
          </p:cNvGraphicFramePr>
          <p:nvPr/>
        </p:nvGraphicFramePr>
        <p:xfrm>
          <a:off x="1009650" y="2376488"/>
          <a:ext cx="6121400" cy="908050"/>
        </p:xfrm>
        <a:graphic>
          <a:graphicData uri="http://schemas.openxmlformats.org/presentationml/2006/ole">
            <p:oleObj spid="_x0000_s112643" name="Formel" r:id="rId4" imgW="4483080" imgH="660240" progId="Equation.3">
              <p:embed/>
            </p:oleObj>
          </a:graphicData>
        </a:graphic>
      </p:graphicFrame>
      <p:graphicFrame>
        <p:nvGraphicFramePr>
          <p:cNvPr id="112644" name="Object 4"/>
          <p:cNvGraphicFramePr>
            <a:graphicFrameLocks noChangeAspect="1"/>
          </p:cNvGraphicFramePr>
          <p:nvPr/>
        </p:nvGraphicFramePr>
        <p:xfrm>
          <a:off x="1043608" y="3645024"/>
          <a:ext cx="989012" cy="314325"/>
        </p:xfrm>
        <a:graphic>
          <a:graphicData uri="http://schemas.openxmlformats.org/presentationml/2006/ole">
            <p:oleObj spid="_x0000_s112644" name="Formel" r:id="rId5" imgW="723600" imgH="228600" progId="Equation.3">
              <p:embed/>
            </p:oleObj>
          </a:graphicData>
        </a:graphic>
      </p:graphicFrame>
      <p:sp>
        <p:nvSpPr>
          <p:cNvPr id="6" name="Textfeld 5"/>
          <p:cNvSpPr txBox="1"/>
          <p:nvPr/>
        </p:nvSpPr>
        <p:spPr>
          <a:xfrm>
            <a:off x="2195736" y="3635732"/>
            <a:ext cx="6048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ist ein linear-nichtlineares Kaskadenmodell:</a:t>
            </a:r>
            <a:endParaRPr lang="de-DE" dirty="0"/>
          </a:p>
        </p:txBody>
      </p:sp>
      <p:graphicFrame>
        <p:nvGraphicFramePr>
          <p:cNvPr id="112645" name="Object 5"/>
          <p:cNvGraphicFramePr>
            <a:graphicFrameLocks noChangeAspect="1"/>
          </p:cNvGraphicFramePr>
          <p:nvPr/>
        </p:nvGraphicFramePr>
        <p:xfrm>
          <a:off x="1043608" y="4266803"/>
          <a:ext cx="4354513" cy="314325"/>
        </p:xfrm>
        <a:graphic>
          <a:graphicData uri="http://schemas.openxmlformats.org/presentationml/2006/ole">
            <p:oleObj spid="_x0000_s112645" name="Formel" r:id="rId6" imgW="3187440" imgH="228600" progId="Equation.3">
              <p:embed/>
            </p:oleObj>
          </a:graphicData>
        </a:graphic>
      </p:graphicFrame>
      <p:graphicFrame>
        <p:nvGraphicFramePr>
          <p:cNvPr id="112646" name="Object 6"/>
          <p:cNvGraphicFramePr>
            <a:graphicFrameLocks noChangeAspect="1"/>
          </p:cNvGraphicFramePr>
          <p:nvPr/>
        </p:nvGraphicFramePr>
        <p:xfrm>
          <a:off x="1071140" y="4844826"/>
          <a:ext cx="6453188" cy="960438"/>
        </p:xfrm>
        <a:graphic>
          <a:graphicData uri="http://schemas.openxmlformats.org/presentationml/2006/ole">
            <p:oleObj spid="_x0000_s112646" name="Formel" r:id="rId7" imgW="4724280" imgH="6984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971600" y="836712"/>
            <a:ext cx="7848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/>
              <a:t>Beispiel: Klassifikation von Gesichtern</a:t>
            </a:r>
            <a:endParaRPr lang="de-DE" sz="2400" dirty="0"/>
          </a:p>
        </p:txBody>
      </p:sp>
      <p:sp>
        <p:nvSpPr>
          <p:cNvPr id="3" name="Textfeld 2"/>
          <p:cNvSpPr txBox="1"/>
          <p:nvPr/>
        </p:nvSpPr>
        <p:spPr>
          <a:xfrm>
            <a:off x="971600" y="1700808"/>
            <a:ext cx="734481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de-DE" sz="1600" dirty="0" smtClean="0"/>
              <a:t>Es werden noch das</a:t>
            </a:r>
          </a:p>
          <a:p>
            <a:pPr marL="342900" indent="-342900">
              <a:buFont typeface="+mj-lt"/>
              <a:buAutoNum type="arabicPeriod"/>
            </a:pPr>
            <a:r>
              <a:rPr lang="de-DE" sz="1600" dirty="0" smtClean="0"/>
              <a:t>Das Prototypen-Modell</a:t>
            </a:r>
          </a:p>
          <a:p>
            <a:pPr marL="342900" indent="-342900">
              <a:buFont typeface="+mj-lt"/>
              <a:buAutoNum type="arabicPeriod"/>
            </a:pPr>
            <a:r>
              <a:rPr lang="de-DE" sz="1600" dirty="0" smtClean="0"/>
              <a:t>Fishers Lineare </a:t>
            </a:r>
            <a:r>
              <a:rPr lang="de-DE" sz="1600" dirty="0" err="1" smtClean="0"/>
              <a:t>Diskriminanzanalyse</a:t>
            </a:r>
            <a:endParaRPr lang="de-DE" sz="1600" dirty="0" smtClean="0"/>
          </a:p>
          <a:p>
            <a:pPr marL="342900" indent="-342900">
              <a:buFont typeface="+mj-lt"/>
              <a:buAutoNum type="arabicPeriod"/>
            </a:pPr>
            <a:r>
              <a:rPr lang="de-DE" sz="1600" dirty="0" smtClean="0"/>
              <a:t>Das Support-Vektor-Modell getestet. </a:t>
            </a:r>
            <a:endParaRPr lang="de-DE" sz="1600" dirty="0"/>
          </a:p>
        </p:txBody>
      </p:sp>
      <p:sp>
        <p:nvSpPr>
          <p:cNvPr id="4" name="Textfeld 3"/>
          <p:cNvSpPr txBox="1"/>
          <p:nvPr/>
        </p:nvSpPr>
        <p:spPr>
          <a:xfrm>
            <a:off x="971600" y="3140968"/>
            <a:ext cx="6552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Das Prototypen-Modell:</a:t>
            </a:r>
            <a:endParaRPr lang="de-DE" dirty="0"/>
          </a:p>
        </p:txBody>
      </p:sp>
      <p:graphicFrame>
        <p:nvGraphicFramePr>
          <p:cNvPr id="113666" name="Object 2"/>
          <p:cNvGraphicFramePr>
            <a:graphicFrameLocks noChangeAspect="1"/>
          </p:cNvGraphicFramePr>
          <p:nvPr/>
        </p:nvGraphicFramePr>
        <p:xfrm>
          <a:off x="1043608" y="3717032"/>
          <a:ext cx="4268787" cy="628650"/>
        </p:xfrm>
        <a:graphic>
          <a:graphicData uri="http://schemas.openxmlformats.org/presentationml/2006/ole">
            <p:oleObj spid="_x0000_s113666" name="Formel" r:id="rId3" imgW="3124080" imgH="457200" progId="Equation.3">
              <p:embed/>
            </p:oleObj>
          </a:graphicData>
        </a:graphic>
      </p:graphicFrame>
      <p:sp>
        <p:nvSpPr>
          <p:cNvPr id="6" name="Textfeld 5"/>
          <p:cNvSpPr txBox="1"/>
          <p:nvPr/>
        </p:nvSpPr>
        <p:spPr>
          <a:xfrm>
            <a:off x="1043608" y="4725144"/>
            <a:ext cx="68407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/>
              <a:t>Rangordnung des jeweils besten </a:t>
            </a:r>
            <a:r>
              <a:rPr lang="de-DE" sz="1600" dirty="0" err="1" smtClean="0"/>
              <a:t>Fits</a:t>
            </a:r>
            <a:r>
              <a:rPr lang="de-DE" sz="1600" dirty="0" smtClean="0"/>
              <a:t>:</a:t>
            </a:r>
          </a:p>
          <a:p>
            <a:pPr marL="342900" indent="-342900">
              <a:buFont typeface="+mj-lt"/>
              <a:buAutoNum type="arabicPeriod"/>
            </a:pPr>
            <a:r>
              <a:rPr lang="de-DE" sz="1600" dirty="0" smtClean="0"/>
              <a:t>Logistische Regression</a:t>
            </a:r>
          </a:p>
          <a:p>
            <a:pPr marL="342900" indent="-342900">
              <a:buFont typeface="+mj-lt"/>
              <a:buAutoNum type="arabicPeriod"/>
            </a:pPr>
            <a:r>
              <a:rPr lang="de-DE" sz="1600" dirty="0" err="1" smtClean="0"/>
              <a:t>Diskriminanzanalyse</a:t>
            </a:r>
            <a:r>
              <a:rPr lang="de-DE" sz="1600" dirty="0" smtClean="0"/>
              <a:t>/SVM</a:t>
            </a:r>
          </a:p>
          <a:p>
            <a:pPr marL="342900" indent="-342900">
              <a:buFont typeface="+mj-lt"/>
              <a:buAutoNum type="arabicPeriod"/>
            </a:pPr>
            <a:r>
              <a:rPr lang="de-DE" sz="1600" dirty="0" smtClean="0"/>
              <a:t>Prototyp-Modell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971600" y="836712"/>
            <a:ext cx="7848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/>
              <a:t>Beispiel: Klassifikation von Gesichtern</a:t>
            </a:r>
            <a:endParaRPr lang="de-DE" sz="2400" dirty="0"/>
          </a:p>
        </p:txBody>
      </p:sp>
      <p:graphicFrame>
        <p:nvGraphicFramePr>
          <p:cNvPr id="114690" name="Object 2"/>
          <p:cNvGraphicFramePr>
            <a:graphicFrameLocks noChangeAspect="1"/>
          </p:cNvGraphicFramePr>
          <p:nvPr/>
        </p:nvGraphicFramePr>
        <p:xfrm>
          <a:off x="1060400" y="1549921"/>
          <a:ext cx="6607944" cy="876143"/>
        </p:xfrm>
        <a:graphic>
          <a:graphicData uri="http://schemas.openxmlformats.org/presentationml/2006/ole">
            <p:oleObj spid="_x0000_s114690" name="Formel" r:id="rId3" imgW="5206680" imgH="685800" progId="Equation.3">
              <p:embed/>
            </p:oleObj>
          </a:graphicData>
        </a:graphic>
      </p:graphicFrame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15817" y="3681492"/>
            <a:ext cx="2980119" cy="313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feld 4"/>
          <p:cNvSpPr txBox="1"/>
          <p:nvPr/>
        </p:nvSpPr>
        <p:spPr>
          <a:xfrm>
            <a:off x="4572000" y="4067780"/>
            <a:ext cx="32403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/>
              <a:t>Logistische Regression</a:t>
            </a:r>
            <a:endParaRPr lang="de-DE" sz="1600" dirty="0"/>
          </a:p>
        </p:txBody>
      </p:sp>
      <p:sp>
        <p:nvSpPr>
          <p:cNvPr id="6" name="Textfeld 5"/>
          <p:cNvSpPr txBox="1"/>
          <p:nvPr/>
        </p:nvSpPr>
        <p:spPr>
          <a:xfrm>
            <a:off x="4572000" y="5075892"/>
            <a:ext cx="30963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/>
              <a:t>Prototypen</a:t>
            </a:r>
            <a:endParaRPr lang="de-DE" sz="1600" dirty="0"/>
          </a:p>
        </p:txBody>
      </p:sp>
      <p:sp>
        <p:nvSpPr>
          <p:cNvPr id="7" name="Textfeld 6"/>
          <p:cNvSpPr txBox="1"/>
          <p:nvPr/>
        </p:nvSpPr>
        <p:spPr>
          <a:xfrm>
            <a:off x="4572000" y="6011996"/>
            <a:ext cx="36724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/>
              <a:t>Synthetisches Entscheidungsbild</a:t>
            </a:r>
            <a:endParaRPr lang="de-DE" sz="1600" dirty="0"/>
          </a:p>
        </p:txBody>
      </p:sp>
      <p:sp>
        <p:nvSpPr>
          <p:cNvPr id="8" name="Textfeld 7"/>
          <p:cNvSpPr txBox="1"/>
          <p:nvPr/>
        </p:nvSpPr>
        <p:spPr>
          <a:xfrm>
            <a:off x="1835696" y="2780928"/>
            <a:ext cx="14401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/>
              <a:t>Bedingungen</a:t>
            </a:r>
            <a:endParaRPr lang="de-DE" sz="1600" dirty="0"/>
          </a:p>
        </p:txBody>
      </p:sp>
      <p:sp>
        <p:nvSpPr>
          <p:cNvPr id="9" name="Textfeld 8"/>
          <p:cNvSpPr txBox="1"/>
          <p:nvPr/>
        </p:nvSpPr>
        <p:spPr>
          <a:xfrm>
            <a:off x="1259632" y="3284984"/>
            <a:ext cx="6480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/>
              <a:t>Licht</a:t>
            </a:r>
            <a:endParaRPr lang="de-DE" sz="1600" dirty="0"/>
          </a:p>
        </p:txBody>
      </p:sp>
      <p:sp>
        <p:nvSpPr>
          <p:cNvPr id="10" name="Textfeld 9"/>
          <p:cNvSpPr txBox="1"/>
          <p:nvPr/>
        </p:nvSpPr>
        <p:spPr>
          <a:xfrm>
            <a:off x="1835696" y="3284984"/>
            <a:ext cx="14401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/>
              <a:t>Orientierung</a:t>
            </a:r>
            <a:endParaRPr lang="de-DE" sz="1600" dirty="0"/>
          </a:p>
        </p:txBody>
      </p:sp>
      <p:sp>
        <p:nvSpPr>
          <p:cNvPr id="11" name="Textfeld 10"/>
          <p:cNvSpPr txBox="1"/>
          <p:nvPr/>
        </p:nvSpPr>
        <p:spPr>
          <a:xfrm>
            <a:off x="3131840" y="3284984"/>
            <a:ext cx="7920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/>
              <a:t>Textur</a:t>
            </a:r>
            <a:endParaRPr lang="de-DE" sz="1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2555776" y="3068960"/>
            <a:ext cx="381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Vielen Dank für Ihre Aufmerksamkeit!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2286000" y="31058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dirty="0" smtClean="0">
                <a:hlinkClick r:id="rId2"/>
              </a:rPr>
              <a:t>http://videolectures.net/icml07_scholkopf_thok/</a:t>
            </a:r>
            <a:endParaRPr lang="de-DE" dirty="0"/>
          </a:p>
        </p:txBody>
      </p:sp>
      <p:sp>
        <p:nvSpPr>
          <p:cNvPr id="3" name="Rechteck 2"/>
          <p:cNvSpPr/>
          <p:nvPr/>
        </p:nvSpPr>
        <p:spPr>
          <a:xfrm>
            <a:off x="2286000" y="31058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dirty="0" smtClean="0">
                <a:hlinkClick r:id="rId2"/>
              </a:rPr>
              <a:t>http://videolectures.net/icml07_scholkopf_thok/</a:t>
            </a:r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2339752" y="2699628"/>
            <a:ext cx="4176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 smtClean="0"/>
              <a:t>Schölkopf</a:t>
            </a:r>
            <a:r>
              <a:rPr lang="de-DE" dirty="0" smtClean="0"/>
              <a:t>‘ </a:t>
            </a:r>
            <a:r>
              <a:rPr lang="de-DE" dirty="0" err="1" smtClean="0"/>
              <a:t>lecture</a:t>
            </a:r>
            <a:r>
              <a:rPr lang="de-DE" dirty="0" smtClean="0"/>
              <a:t> in Oregon</a:t>
            </a:r>
            <a:endParaRPr lang="de-DE" dirty="0"/>
          </a:p>
        </p:txBody>
      </p:sp>
      <p:sp>
        <p:nvSpPr>
          <p:cNvPr id="5" name="Rechteck 4"/>
          <p:cNvSpPr/>
          <p:nvPr/>
        </p:nvSpPr>
        <p:spPr>
          <a:xfrm>
            <a:off x="2699792" y="4077072"/>
            <a:ext cx="56886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 smtClean="0">
                <a:hlinkClick r:id="rId3"/>
              </a:rPr>
              <a:t>http://www.youtube.com/watch?v=3liCbRZPrZA</a:t>
            </a:r>
            <a:endParaRPr lang="de-DE" dirty="0"/>
          </a:p>
        </p:txBody>
      </p:sp>
      <p:sp>
        <p:nvSpPr>
          <p:cNvPr id="6" name="Textfeld 5"/>
          <p:cNvSpPr txBox="1"/>
          <p:nvPr/>
        </p:nvSpPr>
        <p:spPr>
          <a:xfrm>
            <a:off x="2411760" y="4941168"/>
            <a:ext cx="43924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 smtClean="0"/>
              <a:t>This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film </a:t>
            </a:r>
            <a:r>
              <a:rPr lang="de-DE" dirty="0" err="1" smtClean="0"/>
              <a:t>separating</a:t>
            </a:r>
            <a:r>
              <a:rPr lang="de-DE" dirty="0" smtClean="0"/>
              <a:t> a </a:t>
            </a:r>
            <a:r>
              <a:rPr lang="de-DE" dirty="0" err="1" smtClean="0"/>
              <a:t>closed</a:t>
            </a:r>
            <a:r>
              <a:rPr lang="de-DE" dirty="0" smtClean="0"/>
              <a:t> in </a:t>
            </a:r>
            <a:r>
              <a:rPr lang="de-DE" dirty="0" err="1" smtClean="0"/>
              <a:t>configuration</a:t>
            </a:r>
            <a:endParaRPr lang="de-DE" dirty="0"/>
          </a:p>
        </p:txBody>
      </p:sp>
      <p:sp>
        <p:nvSpPr>
          <p:cNvPr id="7" name="Rechteck 6"/>
          <p:cNvSpPr/>
          <p:nvPr/>
        </p:nvSpPr>
        <p:spPr>
          <a:xfrm>
            <a:off x="2286000" y="5879013"/>
            <a:ext cx="61024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 smtClean="0">
                <a:hlinkClick r:id="rId4"/>
              </a:rPr>
              <a:t>http://www.youtube.com/watch?v=9NrALgHFwTo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971600" y="692696"/>
            <a:ext cx="77768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smtClean="0"/>
              <a:t>Beispiel </a:t>
            </a:r>
            <a:r>
              <a:rPr lang="de-DE" sz="2000" dirty="0" err="1" smtClean="0"/>
              <a:t>fMRI</a:t>
            </a:r>
            <a:r>
              <a:rPr lang="de-DE" sz="2000" dirty="0" smtClean="0"/>
              <a:t>:  Cluster größer als  eine gegebene Schwelle</a:t>
            </a:r>
          </a:p>
        </p:txBody>
      </p:sp>
      <p:pic>
        <p:nvPicPr>
          <p:cNvPr id="1157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772816"/>
            <a:ext cx="4667250" cy="468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feld 3"/>
          <p:cNvSpPr txBox="1"/>
          <p:nvPr/>
        </p:nvSpPr>
        <p:spPr>
          <a:xfrm>
            <a:off x="6012160" y="1768748"/>
            <a:ext cx="252028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/>
              <a:t>Beispiel: Cluster über Schwellenwert (Mahmoudi et al 2012).</a:t>
            </a:r>
          </a:p>
          <a:p>
            <a:endParaRPr lang="de-DE" sz="1600" dirty="0" smtClean="0"/>
          </a:p>
          <a:p>
            <a:r>
              <a:rPr lang="de-DE" sz="1600" dirty="0" smtClean="0"/>
              <a:t>BOLD-Aktivität korreliert signifikant mit der kognitiven Funktion, die untersucht wird. </a:t>
            </a:r>
            <a:endParaRPr lang="de-DE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971600" y="807095"/>
            <a:ext cx="7848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/>
              <a:t>Kernel-Methoden</a:t>
            </a:r>
            <a:endParaRPr lang="de-DE" sz="2400" dirty="0"/>
          </a:p>
        </p:txBody>
      </p:sp>
      <p:graphicFrame>
        <p:nvGraphicFramePr>
          <p:cNvPr id="64514" name="Object 2"/>
          <p:cNvGraphicFramePr>
            <a:graphicFrameLocks noChangeAspect="1"/>
          </p:cNvGraphicFramePr>
          <p:nvPr/>
        </p:nvGraphicFramePr>
        <p:xfrm>
          <a:off x="899592" y="2390179"/>
          <a:ext cx="4810125" cy="1016000"/>
        </p:xfrm>
        <a:graphic>
          <a:graphicData uri="http://schemas.openxmlformats.org/presentationml/2006/ole">
            <p:oleObj spid="_x0000_s138242" name="Formel" r:id="rId3" imgW="3263760" imgH="685800" progId="Equation.3">
              <p:embed/>
            </p:oleObj>
          </a:graphicData>
        </a:graphic>
      </p:graphicFrame>
      <p:sp>
        <p:nvSpPr>
          <p:cNvPr id="4" name="Textfeld 3"/>
          <p:cNvSpPr txBox="1"/>
          <p:nvPr/>
        </p:nvSpPr>
        <p:spPr>
          <a:xfrm>
            <a:off x="971600" y="1245939"/>
            <a:ext cx="6912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Verlustfunktionen (Loss </a:t>
            </a:r>
            <a:r>
              <a:rPr lang="de-DE" dirty="0" err="1" smtClean="0"/>
              <a:t>functions</a:t>
            </a:r>
            <a:r>
              <a:rPr lang="de-DE" dirty="0" smtClean="0"/>
              <a:t>) und </a:t>
            </a:r>
            <a:r>
              <a:rPr lang="de-DE" dirty="0" err="1" smtClean="0"/>
              <a:t>regularisierte</a:t>
            </a:r>
            <a:r>
              <a:rPr lang="de-DE" dirty="0" smtClean="0"/>
              <a:t> Risikofunktionale</a:t>
            </a:r>
            <a:endParaRPr lang="de-DE" dirty="0"/>
          </a:p>
        </p:txBody>
      </p:sp>
      <p:sp>
        <p:nvSpPr>
          <p:cNvPr id="5" name="Textfeld 4"/>
          <p:cNvSpPr txBox="1"/>
          <p:nvPr/>
        </p:nvSpPr>
        <p:spPr>
          <a:xfrm>
            <a:off x="971600" y="1822003"/>
            <a:ext cx="58326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Zur Erinnerung: es war</a:t>
            </a:r>
            <a:endParaRPr lang="de-DE" dirty="0"/>
          </a:p>
        </p:txBody>
      </p:sp>
      <p:sp>
        <p:nvSpPr>
          <p:cNvPr id="6" name="Textfeld 5"/>
          <p:cNvSpPr txBox="1"/>
          <p:nvPr/>
        </p:nvSpPr>
        <p:spPr>
          <a:xfrm>
            <a:off x="2915816" y="3356992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 smtClean="0"/>
              <a:t>Regularisierung</a:t>
            </a:r>
            <a:r>
              <a:rPr lang="de-DE" dirty="0" smtClean="0"/>
              <a:t> – reduziert </a:t>
            </a:r>
            <a:r>
              <a:rPr lang="de-DE" dirty="0" err="1" smtClean="0"/>
              <a:t>Var</a:t>
            </a:r>
            <a:r>
              <a:rPr lang="de-DE" dirty="0" smtClean="0"/>
              <a:t>(b)</a:t>
            </a:r>
            <a:endParaRPr lang="de-DE" dirty="0"/>
          </a:p>
        </p:txBody>
      </p:sp>
      <p:sp>
        <p:nvSpPr>
          <p:cNvPr id="7" name="Textfeld 6"/>
          <p:cNvSpPr txBox="1"/>
          <p:nvPr/>
        </p:nvSpPr>
        <p:spPr>
          <a:xfrm>
            <a:off x="899592" y="3356992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Loss</a:t>
            </a:r>
            <a:endParaRPr lang="de-DE" dirty="0"/>
          </a:p>
        </p:txBody>
      </p:sp>
      <p:sp>
        <p:nvSpPr>
          <p:cNvPr id="8" name="Textfeld 7"/>
          <p:cNvSpPr txBox="1"/>
          <p:nvPr/>
        </p:nvSpPr>
        <p:spPr>
          <a:xfrm>
            <a:off x="1835696" y="3356992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y=f(x)</a:t>
            </a:r>
            <a:endParaRPr lang="de-DE" dirty="0"/>
          </a:p>
        </p:txBody>
      </p:sp>
      <p:graphicFrame>
        <p:nvGraphicFramePr>
          <p:cNvPr id="64515" name="Object 3"/>
          <p:cNvGraphicFramePr>
            <a:graphicFrameLocks noChangeAspect="1"/>
          </p:cNvGraphicFramePr>
          <p:nvPr/>
        </p:nvGraphicFramePr>
        <p:xfrm>
          <a:off x="1068437" y="3933056"/>
          <a:ext cx="4511675" cy="901700"/>
        </p:xfrm>
        <a:graphic>
          <a:graphicData uri="http://schemas.openxmlformats.org/presentationml/2006/ole">
            <p:oleObj spid="_x0000_s138243" name="Formel" r:id="rId4" imgW="3060360" imgH="609480" progId="Equation.3">
              <p:embed/>
            </p:oleObj>
          </a:graphicData>
        </a:graphic>
      </p:graphicFrame>
      <p:graphicFrame>
        <p:nvGraphicFramePr>
          <p:cNvPr id="64516" name="Object 4"/>
          <p:cNvGraphicFramePr>
            <a:graphicFrameLocks noChangeAspect="1"/>
          </p:cNvGraphicFramePr>
          <p:nvPr/>
        </p:nvGraphicFramePr>
        <p:xfrm>
          <a:off x="1033487" y="4978673"/>
          <a:ext cx="6346825" cy="1690687"/>
        </p:xfrm>
        <a:graphic>
          <a:graphicData uri="http://schemas.openxmlformats.org/presentationml/2006/ole">
            <p:oleObj spid="_x0000_s138244" name="Formel" r:id="rId5" imgW="4305240" imgH="11430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971600" y="807095"/>
            <a:ext cx="7848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/>
              <a:t>Kernel-Methoden</a:t>
            </a:r>
            <a:endParaRPr lang="de-DE" sz="2400" dirty="0"/>
          </a:p>
        </p:txBody>
      </p:sp>
      <p:sp>
        <p:nvSpPr>
          <p:cNvPr id="3" name="Textfeld 2"/>
          <p:cNvSpPr txBox="1"/>
          <p:nvPr/>
        </p:nvSpPr>
        <p:spPr>
          <a:xfrm>
            <a:off x="971600" y="1268760"/>
            <a:ext cx="76328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Duale </a:t>
            </a:r>
            <a:r>
              <a:rPr lang="de-DE" dirty="0" err="1" smtClean="0"/>
              <a:t>Repräsenttion</a:t>
            </a:r>
            <a:r>
              <a:rPr lang="de-DE" dirty="0" smtClean="0"/>
              <a:t> </a:t>
            </a:r>
            <a:endParaRPr lang="de-DE" dirty="0"/>
          </a:p>
        </p:txBody>
      </p:sp>
      <p:graphicFrame>
        <p:nvGraphicFramePr>
          <p:cNvPr id="68610" name="Object 2"/>
          <p:cNvGraphicFramePr>
            <a:graphicFrameLocks noChangeAspect="1"/>
          </p:cNvGraphicFramePr>
          <p:nvPr/>
        </p:nvGraphicFramePr>
        <p:xfrm>
          <a:off x="1073944" y="1916832"/>
          <a:ext cx="5802312" cy="1016000"/>
        </p:xfrm>
        <a:graphic>
          <a:graphicData uri="http://schemas.openxmlformats.org/presentationml/2006/ole">
            <p:oleObj spid="_x0000_s139266" name="Formel" r:id="rId3" imgW="3936960" imgH="685800" progId="Equation.3">
              <p:embed/>
            </p:oleObj>
          </a:graphicData>
        </a:graphic>
      </p:graphicFrame>
      <p:graphicFrame>
        <p:nvGraphicFramePr>
          <p:cNvPr id="68611" name="Object 3"/>
          <p:cNvGraphicFramePr>
            <a:graphicFrameLocks noChangeAspect="1"/>
          </p:cNvGraphicFramePr>
          <p:nvPr/>
        </p:nvGraphicFramePr>
        <p:xfrm>
          <a:off x="1115616" y="3068960"/>
          <a:ext cx="3405188" cy="677863"/>
        </p:xfrm>
        <a:graphic>
          <a:graphicData uri="http://schemas.openxmlformats.org/presentationml/2006/ole">
            <p:oleObj spid="_x0000_s139267" name="Formel" r:id="rId4" imgW="2311200" imgH="457200" progId="Equation.3">
              <p:embed/>
            </p:oleObj>
          </a:graphicData>
        </a:graphic>
      </p:graphicFrame>
      <p:graphicFrame>
        <p:nvGraphicFramePr>
          <p:cNvPr id="68612" name="Object 4"/>
          <p:cNvGraphicFramePr>
            <a:graphicFrameLocks noChangeAspect="1"/>
          </p:cNvGraphicFramePr>
          <p:nvPr/>
        </p:nvGraphicFramePr>
        <p:xfrm>
          <a:off x="1043608" y="3789040"/>
          <a:ext cx="3611562" cy="639763"/>
        </p:xfrm>
        <a:graphic>
          <a:graphicData uri="http://schemas.openxmlformats.org/presentationml/2006/ole">
            <p:oleObj spid="_x0000_s139268" name="Formel" r:id="rId5" imgW="2450880" imgH="431640" progId="Equation.3">
              <p:embed/>
            </p:oleObj>
          </a:graphicData>
        </a:graphic>
      </p:graphicFrame>
      <p:graphicFrame>
        <p:nvGraphicFramePr>
          <p:cNvPr id="68613" name="Object 5"/>
          <p:cNvGraphicFramePr>
            <a:graphicFrameLocks noChangeAspect="1"/>
          </p:cNvGraphicFramePr>
          <p:nvPr/>
        </p:nvGraphicFramePr>
        <p:xfrm>
          <a:off x="1047601" y="4581724"/>
          <a:ext cx="5108575" cy="639762"/>
        </p:xfrm>
        <a:graphic>
          <a:graphicData uri="http://schemas.openxmlformats.org/presentationml/2006/ole">
            <p:oleObj spid="_x0000_s139269" name="Formel" r:id="rId6" imgW="3466800" imgH="431640" progId="Equation.3">
              <p:embed/>
            </p:oleObj>
          </a:graphicData>
        </a:graphic>
      </p:graphicFrame>
      <p:graphicFrame>
        <p:nvGraphicFramePr>
          <p:cNvPr id="68614" name="Object 6"/>
          <p:cNvGraphicFramePr>
            <a:graphicFrameLocks noChangeAspect="1"/>
          </p:cNvGraphicFramePr>
          <p:nvPr/>
        </p:nvGraphicFramePr>
        <p:xfrm>
          <a:off x="1043608" y="5337374"/>
          <a:ext cx="3667125" cy="582612"/>
        </p:xfrm>
        <a:graphic>
          <a:graphicData uri="http://schemas.openxmlformats.org/presentationml/2006/ole">
            <p:oleObj spid="_x0000_s139270" name="Formel" r:id="rId7" imgW="2489040" imgH="393480" progId="Equation.3">
              <p:embed/>
            </p:oleObj>
          </a:graphicData>
        </a:graphic>
      </p:graphicFrame>
      <p:graphicFrame>
        <p:nvGraphicFramePr>
          <p:cNvPr id="68615" name="Object 7"/>
          <p:cNvGraphicFramePr>
            <a:graphicFrameLocks noChangeAspect="1"/>
          </p:cNvGraphicFramePr>
          <p:nvPr/>
        </p:nvGraphicFramePr>
        <p:xfrm>
          <a:off x="5470302" y="5445224"/>
          <a:ext cx="1477962" cy="338137"/>
        </p:xfrm>
        <a:graphic>
          <a:graphicData uri="http://schemas.openxmlformats.org/presentationml/2006/ole">
            <p:oleObj spid="_x0000_s139271" name="Formel" r:id="rId8" imgW="1002960" imgH="2286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971600" y="807095"/>
            <a:ext cx="7848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/>
              <a:t>Kernel-Methoden</a:t>
            </a:r>
            <a:endParaRPr lang="de-DE" sz="2400" dirty="0"/>
          </a:p>
        </p:txBody>
      </p:sp>
      <p:sp>
        <p:nvSpPr>
          <p:cNvPr id="3" name="Textfeld 2"/>
          <p:cNvSpPr txBox="1"/>
          <p:nvPr/>
        </p:nvSpPr>
        <p:spPr>
          <a:xfrm>
            <a:off x="971600" y="1412776"/>
            <a:ext cx="56166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smtClean="0"/>
              <a:t>Support </a:t>
            </a:r>
            <a:r>
              <a:rPr lang="de-DE" sz="2000" dirty="0" err="1" smtClean="0"/>
              <a:t>Vector</a:t>
            </a:r>
            <a:r>
              <a:rPr lang="de-DE" sz="2000" dirty="0" smtClean="0"/>
              <a:t> Machines</a:t>
            </a:r>
            <a:endParaRPr lang="de-DE" sz="2000" dirty="0"/>
          </a:p>
        </p:txBody>
      </p:sp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2988" y="2060575"/>
            <a:ext cx="4787900" cy="595313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21881" y="2564904"/>
            <a:ext cx="3686623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7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16013" y="2924175"/>
            <a:ext cx="4354512" cy="1855788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  <p:pic>
        <p:nvPicPr>
          <p:cNvPr id="54276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42988" y="5084763"/>
            <a:ext cx="4059237" cy="314325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  <p:graphicFrame>
        <p:nvGraphicFramePr>
          <p:cNvPr id="54277" name="Object 5"/>
          <p:cNvGraphicFramePr>
            <a:graphicFrameLocks noChangeAspect="1"/>
          </p:cNvGraphicFramePr>
          <p:nvPr/>
        </p:nvGraphicFramePr>
        <p:xfrm>
          <a:off x="1043608" y="5737225"/>
          <a:ext cx="5637212" cy="541338"/>
        </p:xfrm>
        <a:graphic>
          <a:graphicData uri="http://schemas.openxmlformats.org/presentationml/2006/ole">
            <p:oleObj spid="_x0000_s272386" name="Formel" r:id="rId7" imgW="4127400" imgH="39348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4720</Words>
  <Application>Microsoft Office PowerPoint</Application>
  <PresentationFormat>Bildschirmpräsentation (4:3)</PresentationFormat>
  <Paragraphs>465</Paragraphs>
  <Slides>92</Slides>
  <Notes>0</Notes>
  <HiddenSlides>0</HiddenSlides>
  <MMClips>0</MMClips>
  <ScaleCrop>false</ScaleCrop>
  <HeadingPairs>
    <vt:vector size="6" baseType="variant">
      <vt:variant>
        <vt:lpstr>Design</vt:lpstr>
      </vt:variant>
      <vt:variant>
        <vt:i4>1</vt:i4>
      </vt:variant>
      <vt:variant>
        <vt:lpstr>Eingebettete OLE-Server</vt:lpstr>
      </vt:variant>
      <vt:variant>
        <vt:i4>2</vt:i4>
      </vt:variant>
      <vt:variant>
        <vt:lpstr>Folientitel</vt:lpstr>
      </vt:variant>
      <vt:variant>
        <vt:i4>92</vt:i4>
      </vt:variant>
    </vt:vector>
  </HeadingPairs>
  <TitlesOfParts>
    <vt:vector size="95" baseType="lpstr">
      <vt:lpstr>Larissa-Design</vt:lpstr>
      <vt:lpstr>Formel</vt:lpstr>
      <vt:lpstr>Equation</vt:lpstr>
      <vt:lpstr>Klassifikationsverfahren</vt:lpstr>
      <vt:lpstr>Folie 2</vt:lpstr>
      <vt:lpstr>Folie 3</vt:lpstr>
      <vt:lpstr>Folie 4</vt:lpstr>
      <vt:lpstr>Folie 5</vt:lpstr>
      <vt:lpstr>Folie 6</vt:lpstr>
      <vt:lpstr>Folie 7</vt:lpstr>
      <vt:lpstr>Folie 8</vt:lpstr>
      <vt:lpstr>Folie 9</vt:lpstr>
      <vt:lpstr>Folie 10</vt:lpstr>
      <vt:lpstr>Folie 11</vt:lpstr>
      <vt:lpstr>Folie 12</vt:lpstr>
      <vt:lpstr>Folie 13</vt:lpstr>
      <vt:lpstr>Folie 14</vt:lpstr>
      <vt:lpstr>Folie 15</vt:lpstr>
      <vt:lpstr>Folie 16</vt:lpstr>
      <vt:lpstr>Folie 17</vt:lpstr>
      <vt:lpstr>Folie 18</vt:lpstr>
      <vt:lpstr>Folie 19</vt:lpstr>
      <vt:lpstr>Folie 20</vt:lpstr>
      <vt:lpstr>Folie 21</vt:lpstr>
      <vt:lpstr>Folie 22</vt:lpstr>
      <vt:lpstr>Folie 23</vt:lpstr>
      <vt:lpstr>Folie 24</vt:lpstr>
      <vt:lpstr>Folie 25</vt:lpstr>
      <vt:lpstr>Folie 26</vt:lpstr>
      <vt:lpstr>Folie 27</vt:lpstr>
      <vt:lpstr>Folie 28</vt:lpstr>
      <vt:lpstr>Folie 29</vt:lpstr>
      <vt:lpstr>Folie 30</vt:lpstr>
      <vt:lpstr>Folie 31</vt:lpstr>
      <vt:lpstr>Folie 32</vt:lpstr>
      <vt:lpstr>Folie 33</vt:lpstr>
      <vt:lpstr>Folie 34</vt:lpstr>
      <vt:lpstr>Folie 35</vt:lpstr>
      <vt:lpstr>Folie 36</vt:lpstr>
      <vt:lpstr>Folie 37</vt:lpstr>
      <vt:lpstr>Folie 38</vt:lpstr>
      <vt:lpstr>Folie 39</vt:lpstr>
      <vt:lpstr>Folie 40</vt:lpstr>
      <vt:lpstr>Folie 41</vt:lpstr>
      <vt:lpstr>Folie 42</vt:lpstr>
      <vt:lpstr>Folie 43</vt:lpstr>
      <vt:lpstr>Folie 44</vt:lpstr>
      <vt:lpstr>Folie 45</vt:lpstr>
      <vt:lpstr>Folie 46</vt:lpstr>
      <vt:lpstr>Folie 47</vt:lpstr>
      <vt:lpstr>Folie 48</vt:lpstr>
      <vt:lpstr>Folie 49</vt:lpstr>
      <vt:lpstr>Folie 50</vt:lpstr>
      <vt:lpstr>Folie 51</vt:lpstr>
      <vt:lpstr>Folie 52</vt:lpstr>
      <vt:lpstr>Folie 53</vt:lpstr>
      <vt:lpstr>Folie 54</vt:lpstr>
      <vt:lpstr>Folie 55</vt:lpstr>
      <vt:lpstr>Folie 56</vt:lpstr>
      <vt:lpstr>Folie 57</vt:lpstr>
      <vt:lpstr>Folie 58</vt:lpstr>
      <vt:lpstr>Folie 59</vt:lpstr>
      <vt:lpstr>Folie 60</vt:lpstr>
      <vt:lpstr>Folie 61</vt:lpstr>
      <vt:lpstr>Folie 62</vt:lpstr>
      <vt:lpstr>Folie 63</vt:lpstr>
      <vt:lpstr>Folie 64</vt:lpstr>
      <vt:lpstr>Folie 65</vt:lpstr>
      <vt:lpstr>Folie 66</vt:lpstr>
      <vt:lpstr>Folie 67</vt:lpstr>
      <vt:lpstr>Folie 68</vt:lpstr>
      <vt:lpstr>Folie 69</vt:lpstr>
      <vt:lpstr>Folie 70</vt:lpstr>
      <vt:lpstr>Folie 71</vt:lpstr>
      <vt:lpstr>Folie 72</vt:lpstr>
      <vt:lpstr>Folie 73</vt:lpstr>
      <vt:lpstr>Folie 74</vt:lpstr>
      <vt:lpstr>Folie 75</vt:lpstr>
      <vt:lpstr>Folie 76</vt:lpstr>
      <vt:lpstr>Folie 77</vt:lpstr>
      <vt:lpstr>Folie 78</vt:lpstr>
      <vt:lpstr>Folie 79</vt:lpstr>
      <vt:lpstr>Folie 80</vt:lpstr>
      <vt:lpstr>Folie 81</vt:lpstr>
      <vt:lpstr>Folie 82</vt:lpstr>
      <vt:lpstr>Folie 83</vt:lpstr>
      <vt:lpstr>Folie 84</vt:lpstr>
      <vt:lpstr>Folie 85</vt:lpstr>
      <vt:lpstr>Folie 86</vt:lpstr>
      <vt:lpstr>Folie 87</vt:lpstr>
      <vt:lpstr>Folie 88</vt:lpstr>
      <vt:lpstr>Folie 89</vt:lpstr>
      <vt:lpstr>Folie 90</vt:lpstr>
      <vt:lpstr>Folie 91</vt:lpstr>
      <vt:lpstr>Folie 92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Klassifikationsverfahren</dc:title>
  <dc:creator>mortens</dc:creator>
  <cp:lastModifiedBy>mortens</cp:lastModifiedBy>
  <cp:revision>758</cp:revision>
  <dcterms:created xsi:type="dcterms:W3CDTF">2013-04-09T12:17:37Z</dcterms:created>
  <dcterms:modified xsi:type="dcterms:W3CDTF">2013-06-06T10:42:59Z</dcterms:modified>
</cp:coreProperties>
</file>